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2"/>
  </p:notesMasterIdLst>
  <p:handoutMasterIdLst>
    <p:handoutMasterId r:id="rId23"/>
  </p:handoutMasterIdLst>
  <p:sldIdLst>
    <p:sldId id="256" r:id="rId5"/>
    <p:sldId id="283" r:id="rId6"/>
    <p:sldId id="265" r:id="rId7"/>
    <p:sldId id="282" r:id="rId8"/>
    <p:sldId id="267" r:id="rId9"/>
    <p:sldId id="268" r:id="rId10"/>
    <p:sldId id="269" r:id="rId11"/>
    <p:sldId id="275" r:id="rId12"/>
    <p:sldId id="274" r:id="rId13"/>
    <p:sldId id="277" r:id="rId14"/>
    <p:sldId id="261" r:id="rId15"/>
    <p:sldId id="281" r:id="rId16"/>
    <p:sldId id="278" r:id="rId17"/>
    <p:sldId id="271" r:id="rId18"/>
    <p:sldId id="272" r:id="rId19"/>
    <p:sldId id="279" r:id="rId20"/>
    <p:sldId id="28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FF"/>
    <a:srgbClr val="FFFF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autoAdjust="0"/>
  </p:normalViewPr>
  <p:slideViewPr>
    <p:cSldViewPr snapToGrid="0">
      <p:cViewPr varScale="1">
        <p:scale>
          <a:sx n="63" d="100"/>
          <a:sy n="63" d="100"/>
        </p:scale>
        <p:origin x="656" y="6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48" d="100"/>
          <a:sy n="48" d="100"/>
        </p:scale>
        <p:origin x="2684"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Frost" userId="947740c7-1544-4ca6-b417-492f0d416ea7" providerId="ADAL" clId="{A975EA84-C483-44E8-AE71-747E9C660E97}"/>
    <pc:docChg chg="custSel modSld modNotesMaster">
      <pc:chgData name="Paul Frost" userId="947740c7-1544-4ca6-b417-492f0d416ea7" providerId="ADAL" clId="{A975EA84-C483-44E8-AE71-747E9C660E97}" dt="2021-01-29T11:58:08.959" v="3" actId="478"/>
      <pc:docMkLst>
        <pc:docMk/>
      </pc:docMkLst>
      <pc:sldChg chg="modNotes">
        <pc:chgData name="Paul Frost" userId="947740c7-1544-4ca6-b417-492f0d416ea7" providerId="ADAL" clId="{A975EA84-C483-44E8-AE71-747E9C660E97}" dt="2021-01-29T09:45:24.844" v="2" actId="20577"/>
        <pc:sldMkLst>
          <pc:docMk/>
          <pc:sldMk cId="3475101988" sldId="256"/>
        </pc:sldMkLst>
      </pc:sldChg>
    </pc:docChg>
  </pc:docChgLst>
  <pc:docChgLst>
    <pc:chgData name="Paul Frost" userId="947740c7-1544-4ca6-b417-492f0d416ea7" providerId="ADAL" clId="{95DD941F-E4A0-4545-858D-56A0EF2D6061}"/>
    <pc:docChg chg="modSld">
      <pc:chgData name="Paul Frost" userId="947740c7-1544-4ca6-b417-492f0d416ea7" providerId="ADAL" clId="{95DD941F-E4A0-4545-858D-56A0EF2D6061}" dt="2020-10-09T09:52:41.416" v="1" actId="255"/>
      <pc:docMkLst>
        <pc:docMk/>
      </pc:docMkLst>
      <pc:sldChg chg="modNotes">
        <pc:chgData name="Paul Frost" userId="947740c7-1544-4ca6-b417-492f0d416ea7" providerId="ADAL" clId="{95DD941F-E4A0-4545-858D-56A0EF2D6061}" dt="2020-10-09T09:51:33.434" v="0" actId="255"/>
        <pc:sldMkLst>
          <pc:docMk/>
          <pc:sldMk cId="3475101988" sldId="256"/>
        </pc:sldMkLst>
      </pc:sldChg>
      <pc:sldChg chg="modNotes">
        <pc:chgData name="Paul Frost" userId="947740c7-1544-4ca6-b417-492f0d416ea7" providerId="ADAL" clId="{95DD941F-E4A0-4545-858D-56A0EF2D6061}" dt="2020-10-09T09:52:41.416" v="1" actId="255"/>
        <pc:sldMkLst>
          <pc:docMk/>
          <pc:sldMk cId="1472275436" sldId="26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AF9893-5541-45D7-B1B4-73FC3284DF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08289800-2FBB-4CC2-9703-4147D10FFB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27FF87-07B5-4883-8A53-F30F35363069}" type="datetimeFigureOut">
              <a:rPr lang="en-GB" smtClean="0"/>
              <a:t>29/01/2021</a:t>
            </a:fld>
            <a:endParaRPr lang="en-GB"/>
          </a:p>
        </p:txBody>
      </p:sp>
      <p:sp>
        <p:nvSpPr>
          <p:cNvPr id="4" name="Footer Placeholder 3">
            <a:extLst>
              <a:ext uri="{FF2B5EF4-FFF2-40B4-BE49-F238E27FC236}">
                <a16:creationId xmlns:a16="http://schemas.microsoft.com/office/drawing/2014/main" id="{165D15FA-902E-4FC5-8519-F6544DB784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7D92135-67FF-4251-A8EB-9FA73030C29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F45D36-BF4F-4DC4-B97C-45064F1C503E}" type="slidenum">
              <a:rPr lang="en-GB" smtClean="0"/>
              <a:t>‹#›</a:t>
            </a:fld>
            <a:endParaRPr lang="en-GB"/>
          </a:p>
        </p:txBody>
      </p:sp>
    </p:spTree>
    <p:extLst>
      <p:ext uri="{BB962C8B-B14F-4D97-AF65-F5344CB8AC3E}">
        <p14:creationId xmlns:p14="http://schemas.microsoft.com/office/powerpoint/2010/main" val="387475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AB86C4-3516-40C7-8A78-B9A664A66C44}" type="datetimeFigureOut">
              <a:rPr lang="en-GB" smtClean="0"/>
              <a:t>29/01/2021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702E5A-C2F6-45E9-AABA-2EA5FD15E565}" type="slidenum">
              <a:rPr lang="en-GB" smtClean="0"/>
              <a:t>‹#›</a:t>
            </a:fld>
            <a:endParaRPr lang="en-GB"/>
          </a:p>
        </p:txBody>
      </p:sp>
    </p:spTree>
    <p:extLst>
      <p:ext uri="{BB962C8B-B14F-4D97-AF65-F5344CB8AC3E}">
        <p14:creationId xmlns:p14="http://schemas.microsoft.com/office/powerpoint/2010/main" val="18187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GB" sz="3200" dirty="0"/>
              <a:t>Using SAS procedures in novel ways or extending functionality with options and ODS</a:t>
            </a:r>
          </a:p>
        </p:txBody>
      </p:sp>
      <p:sp>
        <p:nvSpPr>
          <p:cNvPr id="4" name="Slide Number Placeholder 3"/>
          <p:cNvSpPr>
            <a:spLocks noGrp="1"/>
          </p:cNvSpPr>
          <p:nvPr>
            <p:ph type="sldNum" sz="quarter" idx="5"/>
          </p:nvPr>
        </p:nvSpPr>
        <p:spPr/>
        <p:txBody>
          <a:bodyPr/>
          <a:lstStyle/>
          <a:p>
            <a:fld id="{C4702E5A-C2F6-45E9-AABA-2EA5FD15E565}" type="slidenum">
              <a:rPr lang="en-GB" smtClean="0"/>
              <a:t>1</a:t>
            </a:fld>
            <a:endParaRPr lang="en-GB"/>
          </a:p>
        </p:txBody>
      </p:sp>
    </p:spTree>
    <p:extLst>
      <p:ext uri="{BB962C8B-B14F-4D97-AF65-F5344CB8AC3E}">
        <p14:creationId xmlns:p14="http://schemas.microsoft.com/office/powerpoint/2010/main" val="2699713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 ODS we can select just the table we want and create a dataset.</a:t>
            </a:r>
          </a:p>
          <a:p>
            <a:endParaRPr lang="en-GB" dirty="0"/>
          </a:p>
          <a:p>
            <a:r>
              <a:rPr lang="en-GB" dirty="0"/>
              <a:t>If you are unfamiliar with the ODS tables generated by a procedure then use ODS TRACE ON / ODS TRACE OFF.</a:t>
            </a:r>
          </a:p>
          <a:p>
            <a:endParaRPr lang="en-GB" dirty="0"/>
          </a:p>
          <a:p>
            <a:r>
              <a:rPr lang="en-GB" dirty="0"/>
              <a:t>Put these statements around the PROC and this information about the ODS tables will be written to the SAS Log.</a:t>
            </a:r>
          </a:p>
        </p:txBody>
      </p:sp>
      <p:sp>
        <p:nvSpPr>
          <p:cNvPr id="4" name="Slide Number Placeholder 3"/>
          <p:cNvSpPr>
            <a:spLocks noGrp="1"/>
          </p:cNvSpPr>
          <p:nvPr>
            <p:ph type="sldNum" sz="quarter" idx="5"/>
          </p:nvPr>
        </p:nvSpPr>
        <p:spPr/>
        <p:txBody>
          <a:bodyPr/>
          <a:lstStyle/>
          <a:p>
            <a:fld id="{C4702E5A-C2F6-45E9-AABA-2EA5FD15E565}" type="slidenum">
              <a:rPr lang="en-GB" smtClean="0"/>
              <a:t>10</a:t>
            </a:fld>
            <a:endParaRPr lang="en-GB"/>
          </a:p>
        </p:txBody>
      </p:sp>
    </p:spTree>
    <p:extLst>
      <p:ext uri="{BB962C8B-B14F-4D97-AF65-F5344CB8AC3E}">
        <p14:creationId xmlns:p14="http://schemas.microsoft.com/office/powerpoint/2010/main" val="126542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thing we might want to consider is massaging the default data.</a:t>
            </a:r>
          </a:p>
          <a:p>
            <a:endParaRPr lang="en-GB" dirty="0"/>
          </a:p>
          <a:p>
            <a:r>
              <a:rPr lang="en-GB" dirty="0"/>
              <a:t>The extreme observations  dataset  has low and high observations in the same dataset.</a:t>
            </a:r>
          </a:p>
          <a:p>
            <a:endParaRPr lang="en-GB" dirty="0"/>
          </a:p>
          <a:p>
            <a:r>
              <a:rPr lang="en-GB" dirty="0"/>
              <a:t>The ODS table mirrors the HTML output.</a:t>
            </a:r>
          </a:p>
          <a:p>
            <a:endParaRPr lang="en-GB" dirty="0"/>
          </a:p>
          <a:p>
            <a:r>
              <a:rPr lang="en-GB" dirty="0"/>
              <a:t>We might want to take two copies and just keep the low values in one and the high values in the other.</a:t>
            </a:r>
          </a:p>
          <a:p>
            <a:endParaRPr lang="en-GB" dirty="0"/>
          </a:p>
          <a:p>
            <a:r>
              <a:rPr lang="en-GB" dirty="0"/>
              <a:t>NEXTROBS specifies how many extreme observations to include – the default is 5.</a:t>
            </a:r>
          </a:p>
        </p:txBody>
      </p:sp>
      <p:sp>
        <p:nvSpPr>
          <p:cNvPr id="4" name="Slide Number Placeholder 3"/>
          <p:cNvSpPr>
            <a:spLocks noGrp="1"/>
          </p:cNvSpPr>
          <p:nvPr>
            <p:ph type="sldNum" sz="quarter" idx="5"/>
          </p:nvPr>
        </p:nvSpPr>
        <p:spPr/>
        <p:txBody>
          <a:bodyPr/>
          <a:lstStyle/>
          <a:p>
            <a:fld id="{C4702E5A-C2F6-45E9-AABA-2EA5FD15E565}" type="slidenum">
              <a:rPr lang="en-GB" smtClean="0"/>
              <a:t>11</a:t>
            </a:fld>
            <a:endParaRPr lang="en-GB"/>
          </a:p>
        </p:txBody>
      </p:sp>
    </p:spTree>
    <p:extLst>
      <p:ext uri="{BB962C8B-B14F-4D97-AF65-F5344CB8AC3E}">
        <p14:creationId xmlns:p14="http://schemas.microsoft.com/office/powerpoint/2010/main" val="2279823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template of the univariate syntax and joining the data back together</a:t>
            </a:r>
          </a:p>
        </p:txBody>
      </p:sp>
      <p:sp>
        <p:nvSpPr>
          <p:cNvPr id="4" name="Slide Number Placeholder 3"/>
          <p:cNvSpPr>
            <a:spLocks noGrp="1"/>
          </p:cNvSpPr>
          <p:nvPr>
            <p:ph type="sldNum" sz="quarter" idx="5"/>
          </p:nvPr>
        </p:nvSpPr>
        <p:spPr/>
        <p:txBody>
          <a:bodyPr/>
          <a:lstStyle/>
          <a:p>
            <a:fld id="{C4702E5A-C2F6-45E9-AABA-2EA5FD15E565}" type="slidenum">
              <a:rPr lang="en-GB" smtClean="0"/>
              <a:t>12</a:t>
            </a:fld>
            <a:endParaRPr lang="en-GB"/>
          </a:p>
        </p:txBody>
      </p:sp>
    </p:spTree>
    <p:extLst>
      <p:ext uri="{BB962C8B-B14F-4D97-AF65-F5344CB8AC3E}">
        <p14:creationId xmlns:p14="http://schemas.microsoft.com/office/powerpoint/2010/main" val="3145904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this is what it looks like…</a:t>
            </a:r>
          </a:p>
        </p:txBody>
      </p:sp>
      <p:sp>
        <p:nvSpPr>
          <p:cNvPr id="4" name="Slide Number Placeholder 3"/>
          <p:cNvSpPr>
            <a:spLocks noGrp="1"/>
          </p:cNvSpPr>
          <p:nvPr>
            <p:ph type="sldNum" sz="quarter" idx="5"/>
          </p:nvPr>
        </p:nvSpPr>
        <p:spPr/>
        <p:txBody>
          <a:bodyPr/>
          <a:lstStyle/>
          <a:p>
            <a:fld id="{C4702E5A-C2F6-45E9-AABA-2EA5FD15E565}" type="slidenum">
              <a:rPr lang="en-GB" smtClean="0"/>
              <a:t>13</a:t>
            </a:fld>
            <a:endParaRPr lang="en-GB"/>
          </a:p>
        </p:txBody>
      </p:sp>
    </p:spTree>
    <p:extLst>
      <p:ext uri="{BB962C8B-B14F-4D97-AF65-F5344CB8AC3E}">
        <p14:creationId xmlns:p14="http://schemas.microsoft.com/office/powerpoint/2010/main" val="3657541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PROC FORMAT</a:t>
            </a:r>
          </a:p>
          <a:p>
            <a:endParaRPr lang="en-GB" dirty="0"/>
          </a:p>
          <a:p>
            <a:r>
              <a:rPr lang="en-GB" dirty="0"/>
              <a:t>Most people will have used user defined formats. These were introduced in SAS 8.2 which was back in 2002?</a:t>
            </a:r>
          </a:p>
          <a:p>
            <a:endParaRPr lang="en-GB" dirty="0"/>
          </a:p>
          <a:p>
            <a:r>
              <a:rPr lang="en-GB" dirty="0"/>
              <a:t>Not everyone has used multilabel formats.</a:t>
            </a:r>
          </a:p>
          <a:p>
            <a:endParaRPr lang="en-GB" dirty="0"/>
          </a:p>
          <a:p>
            <a:r>
              <a:rPr lang="en-GB" dirty="0"/>
              <a:t>These allow overlapping ranges.</a:t>
            </a:r>
          </a:p>
          <a:p>
            <a:endParaRPr lang="en-GB" dirty="0"/>
          </a:p>
          <a:p>
            <a:r>
              <a:rPr lang="en-GB" dirty="0" err="1"/>
              <a:t>Multilablel</a:t>
            </a:r>
            <a:r>
              <a:rPr lang="en-GB" dirty="0"/>
              <a:t> formats can be referenced in a number of SAS procedures:</a:t>
            </a:r>
          </a:p>
          <a:p>
            <a:endParaRPr lang="en-GB" dirty="0"/>
          </a:p>
          <a:p>
            <a:r>
              <a:rPr lang="en-GB" dirty="0"/>
              <a:t>MEANS</a:t>
            </a:r>
          </a:p>
          <a:p>
            <a:r>
              <a:rPr lang="en-GB" dirty="0"/>
              <a:t>TABULATE</a:t>
            </a:r>
          </a:p>
          <a:p>
            <a:r>
              <a:rPr lang="en-GB" dirty="0"/>
              <a:t>SUMMARY</a:t>
            </a:r>
          </a:p>
          <a:p>
            <a:r>
              <a:rPr lang="en-GB" dirty="0"/>
              <a:t>REPORT</a:t>
            </a:r>
          </a:p>
          <a:p>
            <a:endParaRPr lang="en-GB" dirty="0"/>
          </a:p>
          <a:p>
            <a:r>
              <a:rPr lang="en-GB" dirty="0"/>
              <a:t>When MLF was introduced REPORT wasn’t supported.</a:t>
            </a:r>
          </a:p>
        </p:txBody>
      </p:sp>
      <p:sp>
        <p:nvSpPr>
          <p:cNvPr id="4" name="Slide Number Placeholder 3"/>
          <p:cNvSpPr>
            <a:spLocks noGrp="1"/>
          </p:cNvSpPr>
          <p:nvPr>
            <p:ph type="sldNum" sz="quarter" idx="5"/>
          </p:nvPr>
        </p:nvSpPr>
        <p:spPr/>
        <p:txBody>
          <a:bodyPr/>
          <a:lstStyle/>
          <a:p>
            <a:fld id="{C4702E5A-C2F6-45E9-AABA-2EA5FD15E565}" type="slidenum">
              <a:rPr lang="en-GB" smtClean="0"/>
              <a:t>14</a:t>
            </a:fld>
            <a:endParaRPr lang="en-GB"/>
          </a:p>
        </p:txBody>
      </p:sp>
    </p:spTree>
    <p:extLst>
      <p:ext uri="{BB962C8B-B14F-4D97-AF65-F5344CB8AC3E}">
        <p14:creationId xmlns:p14="http://schemas.microsoft.com/office/powerpoint/2010/main" val="4019802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could use any of the procedures as an example but I have used REPORT</a:t>
            </a:r>
          </a:p>
          <a:p>
            <a:endParaRPr lang="en-GB" dirty="0"/>
          </a:p>
          <a:p>
            <a:r>
              <a:rPr lang="en-GB" dirty="0"/>
              <a:t>There a are few things going on here which may be new:</a:t>
            </a:r>
          </a:p>
          <a:p>
            <a:endParaRPr lang="en-GB" dirty="0"/>
          </a:p>
          <a:p>
            <a:r>
              <a:rPr lang="en-GB" dirty="0"/>
              <a:t>Alias</a:t>
            </a:r>
          </a:p>
          <a:p>
            <a:r>
              <a:rPr lang="en-GB" dirty="0"/>
              <a:t>MLF</a:t>
            </a:r>
          </a:p>
          <a:p>
            <a:r>
              <a:rPr lang="en-GB" dirty="0" err="1"/>
              <a:t>Preloadfmt</a:t>
            </a:r>
            <a:endParaRPr lang="en-GB" dirty="0"/>
          </a:p>
          <a:p>
            <a:r>
              <a:rPr lang="en-GB" dirty="0"/>
              <a:t>Colouring cells based on values</a:t>
            </a:r>
          </a:p>
          <a:p>
            <a:endParaRPr lang="en-GB" dirty="0"/>
          </a:p>
        </p:txBody>
      </p:sp>
      <p:sp>
        <p:nvSpPr>
          <p:cNvPr id="4" name="Slide Number Placeholder 3"/>
          <p:cNvSpPr>
            <a:spLocks noGrp="1"/>
          </p:cNvSpPr>
          <p:nvPr>
            <p:ph type="sldNum" sz="quarter" idx="5"/>
          </p:nvPr>
        </p:nvSpPr>
        <p:spPr/>
        <p:txBody>
          <a:bodyPr/>
          <a:lstStyle/>
          <a:p>
            <a:fld id="{C4702E5A-C2F6-45E9-AABA-2EA5FD15E565}" type="slidenum">
              <a:rPr lang="en-GB" smtClean="0"/>
              <a:t>15</a:t>
            </a:fld>
            <a:endParaRPr lang="en-GB"/>
          </a:p>
        </p:txBody>
      </p:sp>
    </p:spTree>
    <p:extLst>
      <p:ext uri="{BB962C8B-B14F-4D97-AF65-F5344CB8AC3E}">
        <p14:creationId xmlns:p14="http://schemas.microsoft.com/office/powerpoint/2010/main" val="524774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this is our final output with colour coded cells and footnotes</a:t>
            </a:r>
          </a:p>
          <a:p>
            <a:endParaRPr lang="en-GB" dirty="0"/>
          </a:p>
          <a:p>
            <a:r>
              <a:rPr lang="en-GB" dirty="0"/>
              <a:t>Note we have zero filled rows</a:t>
            </a:r>
          </a:p>
          <a:p>
            <a:endParaRPr lang="en-GB" dirty="0"/>
          </a:p>
          <a:p>
            <a:r>
              <a:rPr lang="en-GB" dirty="0"/>
              <a:t>Also see how the age categories overlap!</a:t>
            </a:r>
          </a:p>
        </p:txBody>
      </p:sp>
      <p:sp>
        <p:nvSpPr>
          <p:cNvPr id="4" name="Slide Number Placeholder 3"/>
          <p:cNvSpPr>
            <a:spLocks noGrp="1"/>
          </p:cNvSpPr>
          <p:nvPr>
            <p:ph type="sldNum" sz="quarter" idx="5"/>
          </p:nvPr>
        </p:nvSpPr>
        <p:spPr/>
        <p:txBody>
          <a:bodyPr/>
          <a:lstStyle/>
          <a:p>
            <a:fld id="{C4702E5A-C2F6-45E9-AABA-2EA5FD15E565}" type="slidenum">
              <a:rPr lang="en-GB" smtClean="0"/>
              <a:t>16</a:t>
            </a:fld>
            <a:endParaRPr lang="en-GB"/>
          </a:p>
        </p:txBody>
      </p:sp>
    </p:spTree>
    <p:extLst>
      <p:ext uri="{BB962C8B-B14F-4D97-AF65-F5344CB8AC3E}">
        <p14:creationId xmlns:p14="http://schemas.microsoft.com/office/powerpoint/2010/main" val="2567612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4702E5A-C2F6-45E9-AABA-2EA5FD15E565}" type="slidenum">
              <a:rPr lang="en-GB" smtClean="0"/>
              <a:t>17</a:t>
            </a:fld>
            <a:endParaRPr lang="en-GB"/>
          </a:p>
        </p:txBody>
      </p:sp>
    </p:spTree>
    <p:extLst>
      <p:ext uri="{BB962C8B-B14F-4D97-AF65-F5344CB8AC3E}">
        <p14:creationId xmlns:p14="http://schemas.microsoft.com/office/powerpoint/2010/main" val="2138195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4702E5A-C2F6-45E9-AABA-2EA5FD15E565}" type="slidenum">
              <a:rPr lang="en-GB" smtClean="0"/>
              <a:t>2</a:t>
            </a:fld>
            <a:endParaRPr lang="en-GB"/>
          </a:p>
        </p:txBody>
      </p:sp>
    </p:spTree>
    <p:extLst>
      <p:ext uri="{BB962C8B-B14F-4D97-AF65-F5344CB8AC3E}">
        <p14:creationId xmlns:p14="http://schemas.microsoft.com/office/powerpoint/2010/main" val="1821106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what we are going to look at today. Firstly, PROC PLAN, which may not be that familiar to many of you.</a:t>
            </a:r>
          </a:p>
          <a:p>
            <a:endParaRPr lang="en-GB" dirty="0"/>
          </a:p>
          <a:p>
            <a:r>
              <a:rPr lang="en-GB" dirty="0"/>
              <a:t>Next UNIVARIATE which I suspect most of you will use.</a:t>
            </a:r>
          </a:p>
          <a:p>
            <a:endParaRPr lang="en-GB" dirty="0"/>
          </a:p>
          <a:p>
            <a:r>
              <a:rPr lang="en-GB" dirty="0"/>
              <a:t>Thirdly PROC FORMAT but looking at multilabel formats which adds some interesting </a:t>
            </a:r>
            <a:r>
              <a:rPr lang="en-GB" dirty="0" err="1"/>
              <a:t>featyres</a:t>
            </a:r>
            <a:r>
              <a:rPr lang="en-GB" dirty="0"/>
              <a:t>.</a:t>
            </a:r>
          </a:p>
          <a:p>
            <a:endParaRPr lang="en-GB" dirty="0"/>
          </a:p>
          <a:p>
            <a:r>
              <a:rPr lang="en-GB" dirty="0"/>
              <a:t>Finally REPORT, just to end the flow from data collection or creation to exploration and categorisation to reporting</a:t>
            </a:r>
          </a:p>
        </p:txBody>
      </p:sp>
      <p:sp>
        <p:nvSpPr>
          <p:cNvPr id="4" name="Slide Number Placeholder 3"/>
          <p:cNvSpPr>
            <a:spLocks noGrp="1"/>
          </p:cNvSpPr>
          <p:nvPr>
            <p:ph type="sldNum" sz="quarter" idx="5"/>
          </p:nvPr>
        </p:nvSpPr>
        <p:spPr/>
        <p:txBody>
          <a:bodyPr/>
          <a:lstStyle/>
          <a:p>
            <a:fld id="{C4702E5A-C2F6-45E9-AABA-2EA5FD15E565}" type="slidenum">
              <a:rPr lang="en-GB" smtClean="0"/>
              <a:t>3</a:t>
            </a:fld>
            <a:endParaRPr lang="en-GB"/>
          </a:p>
        </p:txBody>
      </p:sp>
    </p:spTree>
    <p:extLst>
      <p:ext uri="{BB962C8B-B14F-4D97-AF65-F5344CB8AC3E}">
        <p14:creationId xmlns:p14="http://schemas.microsoft.com/office/powerpoint/2010/main" val="4285662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was the inspiration for looking at PLAN.</a:t>
            </a:r>
          </a:p>
          <a:p>
            <a:endParaRPr lang="en-GB" dirty="0"/>
          </a:p>
          <a:p>
            <a:r>
              <a:rPr lang="en-GB" dirty="0"/>
              <a:t>The requirement to create mock shells in excel.</a:t>
            </a:r>
          </a:p>
          <a:p>
            <a:endParaRPr lang="en-GB" dirty="0"/>
          </a:p>
          <a:p>
            <a:r>
              <a:rPr lang="en-GB" dirty="0"/>
              <a:t>If we had realistic test data we could program these in SAS and then re-use the programs later.</a:t>
            </a:r>
          </a:p>
        </p:txBody>
      </p:sp>
      <p:sp>
        <p:nvSpPr>
          <p:cNvPr id="4" name="Slide Number Placeholder 3"/>
          <p:cNvSpPr>
            <a:spLocks noGrp="1"/>
          </p:cNvSpPr>
          <p:nvPr>
            <p:ph type="sldNum" sz="quarter" idx="5"/>
          </p:nvPr>
        </p:nvSpPr>
        <p:spPr/>
        <p:txBody>
          <a:bodyPr/>
          <a:lstStyle/>
          <a:p>
            <a:fld id="{C4702E5A-C2F6-45E9-AABA-2EA5FD15E565}" type="slidenum">
              <a:rPr lang="en-GB" smtClean="0"/>
              <a:t>4</a:t>
            </a:fld>
            <a:endParaRPr lang="en-GB"/>
          </a:p>
        </p:txBody>
      </p:sp>
    </p:spTree>
    <p:extLst>
      <p:ext uri="{BB962C8B-B14F-4D97-AF65-F5344CB8AC3E}">
        <p14:creationId xmlns:p14="http://schemas.microsoft.com/office/powerpoint/2010/main" val="3746721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PLAN – designed for random schema but can be repurposed to create test data</a:t>
            </a:r>
          </a:p>
        </p:txBody>
      </p:sp>
      <p:sp>
        <p:nvSpPr>
          <p:cNvPr id="4" name="Slide Number Placeholder 3"/>
          <p:cNvSpPr>
            <a:spLocks noGrp="1"/>
          </p:cNvSpPr>
          <p:nvPr>
            <p:ph type="sldNum" sz="quarter" idx="5"/>
          </p:nvPr>
        </p:nvSpPr>
        <p:spPr/>
        <p:txBody>
          <a:bodyPr/>
          <a:lstStyle/>
          <a:p>
            <a:fld id="{C4702E5A-C2F6-45E9-AABA-2EA5FD15E565}" type="slidenum">
              <a:rPr lang="en-GB" smtClean="0"/>
              <a:t>5</a:t>
            </a:fld>
            <a:endParaRPr lang="en-GB"/>
          </a:p>
        </p:txBody>
      </p:sp>
    </p:spTree>
    <p:extLst>
      <p:ext uri="{BB962C8B-B14F-4D97-AF65-F5344CB8AC3E}">
        <p14:creationId xmlns:p14="http://schemas.microsoft.com/office/powerpoint/2010/main" val="3898671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PLAN syntax</a:t>
            </a:r>
          </a:p>
        </p:txBody>
      </p:sp>
      <p:sp>
        <p:nvSpPr>
          <p:cNvPr id="4" name="Slide Number Placeholder 3"/>
          <p:cNvSpPr>
            <a:spLocks noGrp="1"/>
          </p:cNvSpPr>
          <p:nvPr>
            <p:ph type="sldNum" sz="quarter" idx="5"/>
          </p:nvPr>
        </p:nvSpPr>
        <p:spPr/>
        <p:txBody>
          <a:bodyPr/>
          <a:lstStyle/>
          <a:p>
            <a:fld id="{C4702E5A-C2F6-45E9-AABA-2EA5FD15E565}" type="slidenum">
              <a:rPr lang="en-GB" smtClean="0"/>
              <a:t>6</a:t>
            </a:fld>
            <a:endParaRPr lang="en-GB"/>
          </a:p>
        </p:txBody>
      </p:sp>
    </p:spTree>
    <p:extLst>
      <p:ext uri="{BB962C8B-B14F-4D97-AF65-F5344CB8AC3E}">
        <p14:creationId xmlns:p14="http://schemas.microsoft.com/office/powerpoint/2010/main" val="1483013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dirty="0"/>
              <a:t>Example output</a:t>
            </a:r>
          </a:p>
          <a:p>
            <a:endParaRPr lang="en-GB" sz="2000" dirty="0"/>
          </a:p>
          <a:p>
            <a:r>
              <a:rPr lang="en-GB" sz="2000" dirty="0"/>
              <a:t>Notice that this data is itemised and for SDTM it needs to be normalised.</a:t>
            </a:r>
          </a:p>
          <a:p>
            <a:endParaRPr lang="en-GB" sz="2000" dirty="0"/>
          </a:p>
          <a:p>
            <a:r>
              <a:rPr lang="en-GB" sz="2000" dirty="0"/>
              <a:t>We use a post-processing program to do this just using </a:t>
            </a:r>
            <a:r>
              <a:rPr lang="en-GB" sz="2000" dirty="0" err="1"/>
              <a:t>arrsys</a:t>
            </a:r>
            <a:r>
              <a:rPr lang="en-GB" sz="2000" dirty="0"/>
              <a:t>.</a:t>
            </a:r>
          </a:p>
          <a:p>
            <a:endParaRPr lang="en-GB" sz="2000" dirty="0"/>
          </a:p>
          <a:p>
            <a:r>
              <a:rPr lang="en-GB" sz="2000" dirty="0"/>
              <a:t>This also allows us to convert the temperature to a more realistic value by dividing by 10.</a:t>
            </a:r>
          </a:p>
        </p:txBody>
      </p:sp>
      <p:sp>
        <p:nvSpPr>
          <p:cNvPr id="4" name="Slide Number Placeholder 3"/>
          <p:cNvSpPr>
            <a:spLocks noGrp="1"/>
          </p:cNvSpPr>
          <p:nvPr>
            <p:ph type="sldNum" sz="quarter" idx="5"/>
          </p:nvPr>
        </p:nvSpPr>
        <p:spPr/>
        <p:txBody>
          <a:bodyPr/>
          <a:lstStyle/>
          <a:p>
            <a:fld id="{C4702E5A-C2F6-45E9-AABA-2EA5FD15E565}" type="slidenum">
              <a:rPr lang="en-GB" smtClean="0"/>
              <a:t>7</a:t>
            </a:fld>
            <a:endParaRPr lang="en-GB"/>
          </a:p>
        </p:txBody>
      </p:sp>
    </p:spTree>
    <p:extLst>
      <p:ext uri="{BB962C8B-B14F-4D97-AF65-F5344CB8AC3E}">
        <p14:creationId xmlns:p14="http://schemas.microsoft.com/office/powerpoint/2010/main" val="2904869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use UNIVARIATE every day for looking at data and </a:t>
            </a:r>
            <a:r>
              <a:rPr lang="en-GB" dirty="0" err="1"/>
              <a:t>creting</a:t>
            </a:r>
            <a:r>
              <a:rPr lang="en-GB" dirty="0"/>
              <a:t> summary statistics.</a:t>
            </a:r>
          </a:p>
          <a:p>
            <a:endParaRPr lang="en-GB" dirty="0"/>
          </a:p>
          <a:p>
            <a:endParaRPr lang="en-GB" dirty="0"/>
          </a:p>
        </p:txBody>
      </p:sp>
      <p:sp>
        <p:nvSpPr>
          <p:cNvPr id="4" name="Slide Number Placeholder 3"/>
          <p:cNvSpPr>
            <a:spLocks noGrp="1"/>
          </p:cNvSpPr>
          <p:nvPr>
            <p:ph type="sldNum" sz="quarter" idx="5"/>
          </p:nvPr>
        </p:nvSpPr>
        <p:spPr/>
        <p:txBody>
          <a:bodyPr/>
          <a:lstStyle/>
          <a:p>
            <a:fld id="{C4702E5A-C2F6-45E9-AABA-2EA5FD15E565}" type="slidenum">
              <a:rPr lang="en-GB" smtClean="0"/>
              <a:t>8</a:t>
            </a:fld>
            <a:endParaRPr lang="en-GB"/>
          </a:p>
        </p:txBody>
      </p:sp>
    </p:spTree>
    <p:extLst>
      <p:ext uri="{BB962C8B-B14F-4D97-AF65-F5344CB8AC3E}">
        <p14:creationId xmlns:p14="http://schemas.microsoft.com/office/powerpoint/2010/main" val="3872973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default output in </a:t>
            </a:r>
            <a:r>
              <a:rPr lang="en-GB" dirty="0" err="1"/>
              <a:t>HTMl</a:t>
            </a:r>
            <a:r>
              <a:rPr lang="en-GB" dirty="0"/>
              <a:t>; this is quite useful but we can finesse this a little</a:t>
            </a:r>
          </a:p>
        </p:txBody>
      </p:sp>
      <p:sp>
        <p:nvSpPr>
          <p:cNvPr id="4" name="Slide Number Placeholder 3"/>
          <p:cNvSpPr>
            <a:spLocks noGrp="1"/>
          </p:cNvSpPr>
          <p:nvPr>
            <p:ph type="sldNum" sz="quarter" idx="5"/>
          </p:nvPr>
        </p:nvSpPr>
        <p:spPr/>
        <p:txBody>
          <a:bodyPr/>
          <a:lstStyle/>
          <a:p>
            <a:fld id="{C4702E5A-C2F6-45E9-AABA-2EA5FD15E565}" type="slidenum">
              <a:rPr lang="en-GB" smtClean="0"/>
              <a:t>9</a:t>
            </a:fld>
            <a:endParaRPr lang="en-GB"/>
          </a:p>
        </p:txBody>
      </p:sp>
    </p:spTree>
    <p:extLst>
      <p:ext uri="{BB962C8B-B14F-4D97-AF65-F5344CB8AC3E}">
        <p14:creationId xmlns:p14="http://schemas.microsoft.com/office/powerpoint/2010/main" val="25974679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Content Placeholder 4" descr="A picture containing helmet, soccer, ball, game&#10;&#10;Description automatically generated">
            <a:extLst>
              <a:ext uri="{FF2B5EF4-FFF2-40B4-BE49-F238E27FC236}">
                <a16:creationId xmlns:a16="http://schemas.microsoft.com/office/drawing/2014/main" id="{EC9FC0C0-8D4B-40FF-A141-269A06BADF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5034" y="249418"/>
            <a:ext cx="455258" cy="455258"/>
          </a:xfrm>
          <a:prstGeom prst="rect">
            <a:avLst/>
          </a:prstGeom>
        </p:spPr>
      </p:pic>
      <p:pic>
        <p:nvPicPr>
          <p:cNvPr id="6" name="Content Placeholder 4" descr="A picture containing helmet, soccer, ball, game&#10;&#10;Description automatically generated">
            <a:extLst>
              <a:ext uri="{FF2B5EF4-FFF2-40B4-BE49-F238E27FC236}">
                <a16:creationId xmlns:a16="http://schemas.microsoft.com/office/drawing/2014/main" id="{D6DDBEF5-5595-44F5-96B3-BD3B730EF3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15034" y="249418"/>
            <a:ext cx="455258" cy="455258"/>
          </a:xfrm>
          <a:prstGeom prst="rect">
            <a:avLst/>
          </a:prstGeom>
        </p:spPr>
      </p:pic>
      <p:pic>
        <p:nvPicPr>
          <p:cNvPr id="8" name="Picture 7" descr="A close up of a logo&#10;&#10;Description automatically generated">
            <a:extLst>
              <a:ext uri="{FF2B5EF4-FFF2-40B4-BE49-F238E27FC236}">
                <a16:creationId xmlns:a16="http://schemas.microsoft.com/office/drawing/2014/main" id="{CA5FFFCB-67A2-4ED6-BB1A-7E69509FC446}"/>
              </a:ext>
            </a:extLst>
          </p:cNvPr>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156281" y="6268576"/>
            <a:ext cx="3335029" cy="417232"/>
          </a:xfrm>
          <a:prstGeom prst="rect">
            <a:avLst/>
          </a:prstGeom>
        </p:spPr>
      </p:pic>
    </p:spTree>
    <p:extLst>
      <p:ext uri="{BB962C8B-B14F-4D97-AF65-F5344CB8AC3E}">
        <p14:creationId xmlns:p14="http://schemas.microsoft.com/office/powerpoint/2010/main" val="2267014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B2F7153-5D62-491D-92AF-9DA888EA4091}"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B34506-1DDD-4DC3-9EC8-25C02774C516}" type="slidenum">
              <a:rPr lang="en-GB" smtClean="0"/>
              <a:t>‹#›</a:t>
            </a:fld>
            <a:endParaRPr lang="en-GB"/>
          </a:p>
        </p:txBody>
      </p:sp>
    </p:spTree>
    <p:extLst>
      <p:ext uri="{BB962C8B-B14F-4D97-AF65-F5344CB8AC3E}">
        <p14:creationId xmlns:p14="http://schemas.microsoft.com/office/powerpoint/2010/main" val="299178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B2F7153-5D62-491D-92AF-9DA888EA4091}"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B34506-1DDD-4DC3-9EC8-25C02774C516}" type="slidenum">
              <a:rPr lang="en-GB" smtClean="0"/>
              <a:t>‹#›</a:t>
            </a:fld>
            <a:endParaRPr lang="en-GB"/>
          </a:p>
        </p:txBody>
      </p:sp>
    </p:spTree>
    <p:extLst>
      <p:ext uri="{BB962C8B-B14F-4D97-AF65-F5344CB8AC3E}">
        <p14:creationId xmlns:p14="http://schemas.microsoft.com/office/powerpoint/2010/main" val="3807174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Content Placeholder 4" descr="A picture containing helmet, soccer, ball, game&#10;&#10;Description automatically generated">
            <a:extLst>
              <a:ext uri="{FF2B5EF4-FFF2-40B4-BE49-F238E27FC236}">
                <a16:creationId xmlns:a16="http://schemas.microsoft.com/office/drawing/2014/main" id="{962522ED-640E-43C9-8562-5A0B7EBFBC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515034" y="249418"/>
            <a:ext cx="455258" cy="455258"/>
          </a:xfrm>
          <a:prstGeom prst="rect">
            <a:avLst/>
          </a:prstGeom>
        </p:spPr>
      </p:pic>
      <p:pic>
        <p:nvPicPr>
          <p:cNvPr id="10" name="Picture 9" descr="A close up of a logo&#10;&#10;Description automatically generated">
            <a:extLst>
              <a:ext uri="{FF2B5EF4-FFF2-40B4-BE49-F238E27FC236}">
                <a16:creationId xmlns:a16="http://schemas.microsoft.com/office/drawing/2014/main" id="{438DF03C-3D0D-4553-BECE-0A429CF9188F}"/>
              </a:ext>
            </a:extLst>
          </p:cNvPr>
          <p:cNvPicPr>
            <a:picLocks noChangeAspect="1"/>
          </p:cNvPicPr>
          <p:nvPr userDrawn="1"/>
        </p:nvPicPr>
        <p:blipFill>
          <a:blip r:embed="rId3">
            <a:alphaModFix amt="15000"/>
            <a:extLst>
              <a:ext uri="{28A0092B-C50C-407E-A947-70E740481C1C}">
                <a14:useLocalDpi xmlns:a14="http://schemas.microsoft.com/office/drawing/2010/main" val="0"/>
              </a:ext>
            </a:extLst>
          </a:blip>
          <a:stretch>
            <a:fillRect/>
          </a:stretch>
        </p:blipFill>
        <p:spPr>
          <a:xfrm>
            <a:off x="8733650" y="6284259"/>
            <a:ext cx="3335029" cy="417232"/>
          </a:xfrm>
          <a:prstGeom prst="rect">
            <a:avLst/>
          </a:prstGeom>
        </p:spPr>
      </p:pic>
    </p:spTree>
    <p:extLst>
      <p:ext uri="{BB962C8B-B14F-4D97-AF65-F5344CB8AC3E}">
        <p14:creationId xmlns:p14="http://schemas.microsoft.com/office/powerpoint/2010/main" val="2135370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2F7153-5D62-491D-92AF-9DA888EA4091}" type="datetimeFigureOut">
              <a:rPr lang="en-GB" smtClean="0"/>
              <a:t>29/01/2021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B34506-1DDD-4DC3-9EC8-25C02774C516}" type="slidenum">
              <a:rPr lang="en-GB" smtClean="0"/>
              <a:t>‹#›</a:t>
            </a:fld>
            <a:endParaRPr lang="en-GB"/>
          </a:p>
        </p:txBody>
      </p:sp>
    </p:spTree>
    <p:extLst>
      <p:ext uri="{BB962C8B-B14F-4D97-AF65-F5344CB8AC3E}">
        <p14:creationId xmlns:p14="http://schemas.microsoft.com/office/powerpoint/2010/main" val="243430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B2F7153-5D62-491D-92AF-9DA888EA4091}" type="datetimeFigureOut">
              <a:rPr lang="en-GB" smtClean="0"/>
              <a:t>29/01/2021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B34506-1DDD-4DC3-9EC8-25C02774C516}" type="slidenum">
              <a:rPr lang="en-GB" smtClean="0"/>
              <a:t>‹#›</a:t>
            </a:fld>
            <a:endParaRPr lang="en-GB"/>
          </a:p>
        </p:txBody>
      </p:sp>
    </p:spTree>
    <p:extLst>
      <p:ext uri="{BB962C8B-B14F-4D97-AF65-F5344CB8AC3E}">
        <p14:creationId xmlns:p14="http://schemas.microsoft.com/office/powerpoint/2010/main" val="1260168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B2F7153-5D62-491D-92AF-9DA888EA4091}" type="datetimeFigureOut">
              <a:rPr lang="en-GB" smtClean="0"/>
              <a:t>29/01/2021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B34506-1DDD-4DC3-9EC8-25C02774C516}" type="slidenum">
              <a:rPr lang="en-GB" smtClean="0"/>
              <a:t>‹#›</a:t>
            </a:fld>
            <a:endParaRPr lang="en-GB"/>
          </a:p>
        </p:txBody>
      </p:sp>
    </p:spTree>
    <p:extLst>
      <p:ext uri="{BB962C8B-B14F-4D97-AF65-F5344CB8AC3E}">
        <p14:creationId xmlns:p14="http://schemas.microsoft.com/office/powerpoint/2010/main" val="91047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B2F7153-5D62-491D-92AF-9DA888EA4091}" type="datetimeFigureOut">
              <a:rPr lang="en-GB" smtClean="0"/>
              <a:t>29/01/2021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B34506-1DDD-4DC3-9EC8-25C02774C516}" type="slidenum">
              <a:rPr lang="en-GB" smtClean="0"/>
              <a:t>‹#›</a:t>
            </a:fld>
            <a:endParaRPr lang="en-GB"/>
          </a:p>
        </p:txBody>
      </p:sp>
    </p:spTree>
    <p:extLst>
      <p:ext uri="{BB962C8B-B14F-4D97-AF65-F5344CB8AC3E}">
        <p14:creationId xmlns:p14="http://schemas.microsoft.com/office/powerpoint/2010/main" val="2552359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2F7153-5D62-491D-92AF-9DA888EA4091}" type="datetimeFigureOut">
              <a:rPr lang="en-GB" smtClean="0"/>
              <a:t>29/01/2021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B34506-1DDD-4DC3-9EC8-25C02774C516}" type="slidenum">
              <a:rPr lang="en-GB" smtClean="0"/>
              <a:t>‹#›</a:t>
            </a:fld>
            <a:endParaRPr lang="en-GB"/>
          </a:p>
        </p:txBody>
      </p:sp>
    </p:spTree>
    <p:extLst>
      <p:ext uri="{BB962C8B-B14F-4D97-AF65-F5344CB8AC3E}">
        <p14:creationId xmlns:p14="http://schemas.microsoft.com/office/powerpoint/2010/main" val="3704274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2F7153-5D62-491D-92AF-9DA888EA4091}" type="datetimeFigureOut">
              <a:rPr lang="en-GB" smtClean="0"/>
              <a:t>29/01/2021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B34506-1DDD-4DC3-9EC8-25C02774C516}" type="slidenum">
              <a:rPr lang="en-GB" smtClean="0"/>
              <a:t>‹#›</a:t>
            </a:fld>
            <a:endParaRPr lang="en-GB"/>
          </a:p>
        </p:txBody>
      </p:sp>
    </p:spTree>
    <p:extLst>
      <p:ext uri="{BB962C8B-B14F-4D97-AF65-F5344CB8AC3E}">
        <p14:creationId xmlns:p14="http://schemas.microsoft.com/office/powerpoint/2010/main" val="2042424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2F7153-5D62-491D-92AF-9DA888EA4091}" type="datetimeFigureOut">
              <a:rPr lang="en-GB" smtClean="0"/>
              <a:t>29/01/2021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B34506-1DDD-4DC3-9EC8-25C02774C516}" type="slidenum">
              <a:rPr lang="en-GB" smtClean="0"/>
              <a:t>‹#›</a:t>
            </a:fld>
            <a:endParaRPr lang="en-GB"/>
          </a:p>
        </p:txBody>
      </p:sp>
    </p:spTree>
    <p:extLst>
      <p:ext uri="{BB962C8B-B14F-4D97-AF65-F5344CB8AC3E}">
        <p14:creationId xmlns:p14="http://schemas.microsoft.com/office/powerpoint/2010/main" val="4076993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2F7153-5D62-491D-92AF-9DA888EA4091}" type="datetimeFigureOut">
              <a:rPr lang="en-GB" smtClean="0"/>
              <a:t>29/01/2021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B34506-1DDD-4DC3-9EC8-25C02774C516}" type="slidenum">
              <a:rPr lang="en-GB" smtClean="0"/>
              <a:t>‹#›</a:t>
            </a:fld>
            <a:endParaRPr lang="en-GB"/>
          </a:p>
        </p:txBody>
      </p:sp>
    </p:spTree>
    <p:extLst>
      <p:ext uri="{BB962C8B-B14F-4D97-AF65-F5344CB8AC3E}">
        <p14:creationId xmlns:p14="http://schemas.microsoft.com/office/powerpoint/2010/main" val="2170886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paul.frost@GEMProgramming.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RANGE!a1'"/><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8AC93-1B97-4CE4-992E-DE7920BDF0D6}"/>
              </a:ext>
            </a:extLst>
          </p:cNvPr>
          <p:cNvSpPr>
            <a:spLocks noGrp="1"/>
          </p:cNvSpPr>
          <p:nvPr>
            <p:ph type="ctrTitle"/>
          </p:nvPr>
        </p:nvSpPr>
        <p:spPr>
          <a:xfrm>
            <a:off x="1524003" y="1999615"/>
            <a:ext cx="9144000" cy="2764028"/>
          </a:xfrm>
        </p:spPr>
        <p:txBody>
          <a:bodyPr anchor="ctr">
            <a:normAutofit/>
          </a:bodyPr>
          <a:lstStyle/>
          <a:p>
            <a:r>
              <a:rPr lang="en-GB" sz="7200" dirty="0"/>
              <a:t>You can teach an old PROC new tricks</a:t>
            </a:r>
          </a:p>
        </p:txBody>
      </p:sp>
      <p:sp>
        <p:nvSpPr>
          <p:cNvPr id="3" name="Subtitle 2">
            <a:extLst>
              <a:ext uri="{FF2B5EF4-FFF2-40B4-BE49-F238E27FC236}">
                <a16:creationId xmlns:a16="http://schemas.microsoft.com/office/drawing/2014/main" id="{4D039B99-0DBB-4D54-B69A-AB3A57FA6651}"/>
              </a:ext>
            </a:extLst>
          </p:cNvPr>
          <p:cNvSpPr>
            <a:spLocks noGrp="1"/>
          </p:cNvSpPr>
          <p:nvPr>
            <p:ph type="subTitle" idx="1"/>
          </p:nvPr>
        </p:nvSpPr>
        <p:spPr>
          <a:xfrm>
            <a:off x="1966912" y="5645150"/>
            <a:ext cx="8258176" cy="631825"/>
          </a:xfrm>
        </p:spPr>
        <p:txBody>
          <a:bodyPr anchor="ctr">
            <a:normAutofit/>
          </a:bodyPr>
          <a:lstStyle/>
          <a:p>
            <a:r>
              <a:rPr lang="en-GB" sz="2800"/>
              <a:t>Paul Frost</a:t>
            </a:r>
          </a:p>
        </p:txBody>
      </p:sp>
    </p:spTree>
    <p:extLst>
      <p:ext uri="{BB962C8B-B14F-4D97-AF65-F5344CB8AC3E}">
        <p14:creationId xmlns:p14="http://schemas.microsoft.com/office/powerpoint/2010/main" val="3475101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24096-9DD7-4704-A356-F4DC08965504}"/>
              </a:ext>
            </a:extLst>
          </p:cNvPr>
          <p:cNvSpPr>
            <a:spLocks noGrp="1"/>
          </p:cNvSpPr>
          <p:nvPr>
            <p:ph type="title"/>
          </p:nvPr>
        </p:nvSpPr>
        <p:spPr>
          <a:xfrm>
            <a:off x="838200" y="133564"/>
            <a:ext cx="10515600" cy="773906"/>
          </a:xfrm>
          <a:solidFill>
            <a:srgbClr val="0070C0"/>
          </a:solidFill>
        </p:spPr>
        <p:txBody>
          <a:bodyPr vert="horz" lIns="91440" tIns="45720" rIns="91440" bIns="45720" rtlCol="0" anchor="ctr">
            <a:normAutofit/>
          </a:bodyPr>
          <a:lstStyle/>
          <a:p>
            <a:pPr algn="ctr"/>
            <a:r>
              <a:rPr lang="en-GB" dirty="0">
                <a:solidFill>
                  <a:schemeClr val="bg1"/>
                </a:solidFill>
              </a:rPr>
              <a:t>Just Selecting </a:t>
            </a:r>
            <a:r>
              <a:rPr lang="en-GB" dirty="0" err="1">
                <a:solidFill>
                  <a:schemeClr val="bg1"/>
                </a:solidFill>
              </a:rPr>
              <a:t>ExtremeObs</a:t>
            </a:r>
            <a:endParaRPr lang="en-GB" dirty="0">
              <a:solidFill>
                <a:schemeClr val="bg1"/>
              </a:solidFill>
            </a:endParaRPr>
          </a:p>
        </p:txBody>
      </p:sp>
      <p:sp>
        <p:nvSpPr>
          <p:cNvPr id="6" name="Content Placeholder 11">
            <a:extLst>
              <a:ext uri="{FF2B5EF4-FFF2-40B4-BE49-F238E27FC236}">
                <a16:creationId xmlns:a16="http://schemas.microsoft.com/office/drawing/2014/main" id="{B026BD6E-EA51-4F70-91E6-551024218E01}"/>
              </a:ext>
            </a:extLst>
          </p:cNvPr>
          <p:cNvSpPr>
            <a:spLocks noGrp="1"/>
          </p:cNvSpPr>
          <p:nvPr>
            <p:ph idx="1"/>
          </p:nvPr>
        </p:nvSpPr>
        <p:spPr>
          <a:xfrm>
            <a:off x="838199" y="1102182"/>
            <a:ext cx="10582275" cy="3165947"/>
          </a:xfrm>
          <a:solidFill>
            <a:schemeClr val="bg1">
              <a:lumMod val="85000"/>
            </a:schemeClr>
          </a:solidFill>
        </p:spPr>
        <p:txBody>
          <a:bodyPr>
            <a:normAutofit/>
          </a:bodyPr>
          <a:lstStyle/>
          <a:p>
            <a:r>
              <a:rPr lang="en-GB" dirty="0"/>
              <a:t>Output Added:</a:t>
            </a:r>
          </a:p>
          <a:p>
            <a:r>
              <a:rPr lang="en-GB" dirty="0">
                <a:solidFill>
                  <a:srgbClr val="FF0000"/>
                </a:solidFill>
              </a:rPr>
              <a:t>Name:		</a:t>
            </a:r>
            <a:r>
              <a:rPr lang="en-GB" dirty="0" err="1">
                <a:solidFill>
                  <a:srgbClr val="FF0000"/>
                </a:solidFill>
              </a:rPr>
              <a:t>ExtremeObs</a:t>
            </a:r>
            <a:endParaRPr lang="en-GB" dirty="0">
              <a:solidFill>
                <a:srgbClr val="FF0000"/>
              </a:solidFill>
            </a:endParaRPr>
          </a:p>
          <a:p>
            <a:r>
              <a:rPr lang="en-GB" dirty="0"/>
              <a:t>Label:  		Extreme Observations</a:t>
            </a:r>
          </a:p>
          <a:p>
            <a:r>
              <a:rPr lang="en-GB" dirty="0"/>
              <a:t>Template: 		</a:t>
            </a:r>
            <a:r>
              <a:rPr lang="en-GB" dirty="0" err="1"/>
              <a:t>base.univariate.ExtObs</a:t>
            </a:r>
            <a:endParaRPr lang="en-GB" dirty="0"/>
          </a:p>
          <a:p>
            <a:r>
              <a:rPr lang="en-GB" dirty="0"/>
              <a:t>Path:       		</a:t>
            </a:r>
            <a:r>
              <a:rPr lang="en-GB" dirty="0" err="1"/>
              <a:t>Univariate.LBSTRESN.ExtremeObs</a:t>
            </a:r>
            <a:endParaRPr lang="en-GB" dirty="0"/>
          </a:p>
        </p:txBody>
      </p:sp>
      <p:sp>
        <p:nvSpPr>
          <p:cNvPr id="8" name="Rectangle 7">
            <a:extLst>
              <a:ext uri="{FF2B5EF4-FFF2-40B4-BE49-F238E27FC236}">
                <a16:creationId xmlns:a16="http://schemas.microsoft.com/office/drawing/2014/main" id="{39306E44-FA3C-4ECA-828A-8AA7407B717A}"/>
              </a:ext>
            </a:extLst>
          </p:cNvPr>
          <p:cNvSpPr/>
          <p:nvPr/>
        </p:nvSpPr>
        <p:spPr>
          <a:xfrm>
            <a:off x="838199" y="4350207"/>
            <a:ext cx="10582274" cy="2308324"/>
          </a:xfrm>
          <a:prstGeom prst="rect">
            <a:avLst/>
          </a:prstGeom>
          <a:solidFill>
            <a:schemeClr val="bg1">
              <a:lumMod val="85000"/>
            </a:schemeClr>
          </a:solidFill>
        </p:spPr>
        <p:txBody>
          <a:bodyPr wrap="square">
            <a:spAutoFit/>
          </a:bodyPr>
          <a:lstStyle/>
          <a:p>
            <a:r>
              <a:rPr lang="en-US" sz="2400" dirty="0" err="1">
                <a:solidFill>
                  <a:srgbClr val="0000FF"/>
                </a:solidFill>
                <a:latin typeface="Courier New" panose="02070309020205020404" pitchFamily="49" charset="0"/>
              </a:rPr>
              <a:t>ods</a:t>
            </a:r>
            <a:r>
              <a:rPr lang="en-US" sz="2400" dirty="0">
                <a:solidFill>
                  <a:srgbClr val="000000"/>
                </a:solidFill>
                <a:latin typeface="Courier New" panose="02070309020205020404" pitchFamily="49" charset="0"/>
              </a:rPr>
              <a:t> </a:t>
            </a:r>
            <a:r>
              <a:rPr lang="en-US" sz="2400" dirty="0">
                <a:solidFill>
                  <a:srgbClr val="0000FF"/>
                </a:solidFill>
                <a:latin typeface="Courier New" panose="02070309020205020404" pitchFamily="49" charset="0"/>
              </a:rPr>
              <a:t>output</a:t>
            </a:r>
            <a:r>
              <a:rPr lang="en-US" sz="2400" dirty="0">
                <a:solidFill>
                  <a:srgbClr val="000000"/>
                </a:solidFill>
                <a:latin typeface="Courier New" panose="02070309020205020404" pitchFamily="49" charset="0"/>
              </a:rPr>
              <a:t> </a:t>
            </a:r>
            <a:r>
              <a:rPr lang="en-US" sz="2400" dirty="0" err="1">
                <a:solidFill>
                  <a:srgbClr val="000000"/>
                </a:solidFill>
                <a:latin typeface="Courier New" panose="02070309020205020404" pitchFamily="49" charset="0"/>
              </a:rPr>
              <a:t>ExtremeObs</a:t>
            </a:r>
            <a:r>
              <a:rPr lang="en-US" sz="2400" dirty="0">
                <a:solidFill>
                  <a:srgbClr val="000000"/>
                </a:solidFill>
                <a:latin typeface="Courier New" panose="02070309020205020404" pitchFamily="49" charset="0"/>
              </a:rPr>
              <a:t> = </a:t>
            </a:r>
            <a:r>
              <a:rPr lang="en-US" sz="2400" dirty="0" err="1">
                <a:solidFill>
                  <a:srgbClr val="000000"/>
                </a:solidFill>
                <a:latin typeface="Courier New" panose="02070309020205020404" pitchFamily="49" charset="0"/>
              </a:rPr>
              <a:t>work.out</a:t>
            </a:r>
            <a:r>
              <a:rPr lang="en-US" sz="2400" dirty="0">
                <a:solidFill>
                  <a:srgbClr val="000000"/>
                </a:solidFill>
                <a:latin typeface="Courier New" panose="02070309020205020404" pitchFamily="49" charset="0"/>
              </a:rPr>
              <a:t>;</a:t>
            </a:r>
          </a:p>
          <a:p>
            <a:r>
              <a:rPr lang="en-GB" sz="2400" b="1" dirty="0">
                <a:solidFill>
                  <a:srgbClr val="000080"/>
                </a:solidFill>
                <a:latin typeface="Courier New" panose="02070309020205020404" pitchFamily="49" charset="0"/>
              </a:rPr>
              <a:t>proc</a:t>
            </a:r>
            <a:r>
              <a:rPr lang="en-GB" sz="2400" dirty="0">
                <a:solidFill>
                  <a:srgbClr val="000000"/>
                </a:solidFill>
                <a:latin typeface="Courier New" panose="02070309020205020404" pitchFamily="49" charset="0"/>
              </a:rPr>
              <a:t> </a:t>
            </a:r>
            <a:r>
              <a:rPr lang="en-GB" sz="2400" b="1" dirty="0">
                <a:solidFill>
                  <a:srgbClr val="000080"/>
                </a:solidFill>
                <a:latin typeface="Courier New" panose="02070309020205020404" pitchFamily="49" charset="0"/>
              </a:rPr>
              <a:t>univariate</a:t>
            </a:r>
            <a:r>
              <a:rPr lang="en-GB" sz="2400" dirty="0">
                <a:solidFill>
                  <a:srgbClr val="000000"/>
                </a:solidFill>
                <a:latin typeface="Courier New" panose="02070309020205020404" pitchFamily="49" charset="0"/>
              </a:rPr>
              <a:t> </a:t>
            </a:r>
            <a:r>
              <a:rPr lang="en-GB" sz="2400" dirty="0">
                <a:solidFill>
                  <a:srgbClr val="0000FF"/>
                </a:solidFill>
                <a:latin typeface="Courier New" panose="02070309020205020404" pitchFamily="49" charset="0"/>
              </a:rPr>
              <a:t>data</a:t>
            </a:r>
            <a:r>
              <a:rPr lang="en-GB" sz="2400" dirty="0">
                <a:solidFill>
                  <a:srgbClr val="000000"/>
                </a:solidFill>
                <a:latin typeface="Courier New" panose="02070309020205020404" pitchFamily="49" charset="0"/>
              </a:rPr>
              <a:t> = sdtm.lb;</a:t>
            </a:r>
          </a:p>
          <a:p>
            <a:r>
              <a:rPr lang="en-GB" sz="2400" dirty="0">
                <a:solidFill>
                  <a:srgbClr val="000000"/>
                </a:solidFill>
                <a:latin typeface="Courier New" panose="02070309020205020404" pitchFamily="49" charset="0"/>
              </a:rPr>
              <a:t>   </a:t>
            </a:r>
            <a:r>
              <a:rPr lang="en-GB" sz="2400" dirty="0">
                <a:solidFill>
                  <a:srgbClr val="0000FF"/>
                </a:solidFill>
                <a:latin typeface="Courier New" panose="02070309020205020404" pitchFamily="49" charset="0"/>
              </a:rPr>
              <a:t>var</a:t>
            </a:r>
            <a:r>
              <a:rPr lang="en-GB" sz="2400" dirty="0">
                <a:solidFill>
                  <a:srgbClr val="000000"/>
                </a:solidFill>
                <a:latin typeface="Courier New" panose="02070309020205020404" pitchFamily="49" charset="0"/>
              </a:rPr>
              <a:t> </a:t>
            </a:r>
            <a:r>
              <a:rPr lang="en-GB" sz="2400" dirty="0" err="1">
                <a:solidFill>
                  <a:srgbClr val="000000"/>
                </a:solidFill>
                <a:latin typeface="Courier New" panose="02070309020205020404" pitchFamily="49" charset="0"/>
              </a:rPr>
              <a:t>lbstresn</a:t>
            </a:r>
            <a:r>
              <a:rPr lang="en-GB" sz="2400" dirty="0">
                <a:solidFill>
                  <a:srgbClr val="000000"/>
                </a:solidFill>
                <a:latin typeface="Courier New" panose="02070309020205020404" pitchFamily="49" charset="0"/>
              </a:rPr>
              <a:t>;</a:t>
            </a:r>
          </a:p>
          <a:p>
            <a:r>
              <a:rPr lang="en-GB" sz="2400" dirty="0">
                <a:solidFill>
                  <a:srgbClr val="000000"/>
                </a:solidFill>
                <a:latin typeface="Courier New" panose="02070309020205020404" pitchFamily="49" charset="0"/>
              </a:rPr>
              <a:t>   </a:t>
            </a:r>
            <a:r>
              <a:rPr lang="en-GB" sz="2400" dirty="0">
                <a:solidFill>
                  <a:srgbClr val="0000FF"/>
                </a:solidFill>
                <a:latin typeface="Courier New" panose="02070309020205020404" pitchFamily="49" charset="0"/>
              </a:rPr>
              <a:t>id</a:t>
            </a:r>
            <a:r>
              <a:rPr lang="en-GB" sz="2400" dirty="0">
                <a:solidFill>
                  <a:srgbClr val="000000"/>
                </a:solidFill>
                <a:latin typeface="Courier New" panose="02070309020205020404" pitchFamily="49" charset="0"/>
              </a:rPr>
              <a:t> </a:t>
            </a:r>
            <a:r>
              <a:rPr lang="en-GB" sz="2400" dirty="0" err="1">
                <a:solidFill>
                  <a:srgbClr val="000000"/>
                </a:solidFill>
                <a:latin typeface="Courier New" panose="02070309020205020404" pitchFamily="49" charset="0"/>
              </a:rPr>
              <a:t>usubjid</a:t>
            </a:r>
            <a:r>
              <a:rPr lang="en-GB" sz="2400" dirty="0">
                <a:solidFill>
                  <a:srgbClr val="000000"/>
                </a:solidFill>
                <a:latin typeface="Courier New" panose="02070309020205020404" pitchFamily="49" charset="0"/>
              </a:rPr>
              <a:t> </a:t>
            </a:r>
            <a:r>
              <a:rPr lang="en-GB" sz="2400" dirty="0" err="1">
                <a:solidFill>
                  <a:srgbClr val="000000"/>
                </a:solidFill>
                <a:latin typeface="Courier New" panose="02070309020205020404" pitchFamily="49" charset="0"/>
              </a:rPr>
              <a:t>lbdy</a:t>
            </a:r>
            <a:r>
              <a:rPr lang="en-GB" sz="2400" dirty="0">
                <a:solidFill>
                  <a:srgbClr val="000000"/>
                </a:solidFill>
                <a:latin typeface="Courier New" panose="02070309020205020404" pitchFamily="49" charset="0"/>
              </a:rPr>
              <a:t>;</a:t>
            </a:r>
          </a:p>
          <a:p>
            <a:r>
              <a:rPr lang="en-GB" sz="2400" b="1" dirty="0">
                <a:solidFill>
                  <a:srgbClr val="000080"/>
                </a:solidFill>
                <a:latin typeface="Courier New" panose="02070309020205020404" pitchFamily="49" charset="0"/>
              </a:rPr>
              <a:t>run</a:t>
            </a:r>
            <a:r>
              <a:rPr lang="en-GB" sz="2400" dirty="0">
                <a:solidFill>
                  <a:srgbClr val="000000"/>
                </a:solidFill>
                <a:latin typeface="Courier New" panose="02070309020205020404" pitchFamily="49" charset="0"/>
              </a:rPr>
              <a:t>;</a:t>
            </a:r>
          </a:p>
          <a:p>
            <a:r>
              <a:rPr lang="en-GB" sz="2400" dirty="0" err="1">
                <a:solidFill>
                  <a:srgbClr val="0000FF"/>
                </a:solidFill>
                <a:latin typeface="Courier New" panose="02070309020205020404" pitchFamily="49" charset="0"/>
              </a:rPr>
              <a:t>ods</a:t>
            </a:r>
            <a:r>
              <a:rPr lang="en-GB" sz="2400" dirty="0">
                <a:solidFill>
                  <a:srgbClr val="000000"/>
                </a:solidFill>
                <a:latin typeface="Courier New" panose="02070309020205020404" pitchFamily="49" charset="0"/>
              </a:rPr>
              <a:t> </a:t>
            </a:r>
            <a:r>
              <a:rPr lang="en-GB" sz="2400" dirty="0">
                <a:solidFill>
                  <a:srgbClr val="0000FF"/>
                </a:solidFill>
                <a:latin typeface="Courier New" panose="02070309020205020404" pitchFamily="49" charset="0"/>
              </a:rPr>
              <a:t>output</a:t>
            </a:r>
            <a:r>
              <a:rPr lang="en-GB" sz="2400" dirty="0">
                <a:solidFill>
                  <a:srgbClr val="000000"/>
                </a:solidFill>
                <a:latin typeface="Courier New" panose="02070309020205020404" pitchFamily="49" charset="0"/>
              </a:rPr>
              <a:t> </a:t>
            </a:r>
            <a:r>
              <a:rPr lang="en-GB" sz="2400" dirty="0">
                <a:solidFill>
                  <a:srgbClr val="0000FF"/>
                </a:solidFill>
                <a:latin typeface="Courier New" panose="02070309020205020404" pitchFamily="49" charset="0"/>
              </a:rPr>
              <a:t>close</a:t>
            </a:r>
            <a:r>
              <a:rPr lang="en-GB" sz="2400" dirty="0">
                <a:solidFill>
                  <a:srgbClr val="000000"/>
                </a:solidFill>
                <a:latin typeface="Courier New" panose="02070309020205020404" pitchFamily="49" charset="0"/>
              </a:rPr>
              <a:t>;</a:t>
            </a:r>
          </a:p>
        </p:txBody>
      </p:sp>
    </p:spTree>
    <p:extLst>
      <p:ext uri="{BB962C8B-B14F-4D97-AF65-F5344CB8AC3E}">
        <p14:creationId xmlns:p14="http://schemas.microsoft.com/office/powerpoint/2010/main" val="2983077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9B0F-7CD6-4C88-AA3B-CA52FEB9D29F}"/>
              </a:ext>
            </a:extLst>
          </p:cNvPr>
          <p:cNvSpPr>
            <a:spLocks noGrp="1"/>
          </p:cNvSpPr>
          <p:nvPr>
            <p:ph type="title"/>
          </p:nvPr>
        </p:nvSpPr>
        <p:spPr>
          <a:xfrm>
            <a:off x="736600" y="152400"/>
            <a:ext cx="10515600" cy="843280"/>
          </a:xfrm>
          <a:solidFill>
            <a:srgbClr val="0070C0"/>
          </a:solidFill>
        </p:spPr>
        <p:txBody>
          <a:bodyPr/>
          <a:lstStyle/>
          <a:p>
            <a:pPr algn="ctr"/>
            <a:r>
              <a:rPr lang="en-GB" dirty="0">
                <a:solidFill>
                  <a:schemeClr val="bg1"/>
                </a:solidFill>
              </a:rPr>
              <a:t>Options and Ideas</a:t>
            </a:r>
          </a:p>
        </p:txBody>
      </p:sp>
      <p:sp>
        <p:nvSpPr>
          <p:cNvPr id="3" name="Content Placeholder 2">
            <a:extLst>
              <a:ext uri="{FF2B5EF4-FFF2-40B4-BE49-F238E27FC236}">
                <a16:creationId xmlns:a16="http://schemas.microsoft.com/office/drawing/2014/main" id="{441E2F23-4912-4579-B278-FB810CBD3AD6}"/>
              </a:ext>
            </a:extLst>
          </p:cNvPr>
          <p:cNvSpPr>
            <a:spLocks noGrp="1"/>
          </p:cNvSpPr>
          <p:nvPr>
            <p:ph idx="1"/>
          </p:nvPr>
        </p:nvSpPr>
        <p:spPr>
          <a:xfrm>
            <a:off x="203200" y="1266190"/>
            <a:ext cx="4935220" cy="5303520"/>
          </a:xfrm>
        </p:spPr>
        <p:txBody>
          <a:bodyPr>
            <a:normAutofit/>
          </a:bodyPr>
          <a:lstStyle/>
          <a:p>
            <a:r>
              <a:rPr lang="en-US" dirty="0"/>
              <a:t>Massage output</a:t>
            </a:r>
          </a:p>
          <a:p>
            <a:pPr lvl="1"/>
            <a:r>
              <a:rPr lang="en-US" dirty="0"/>
              <a:t>By default high and low are in the same dataset</a:t>
            </a:r>
          </a:p>
          <a:p>
            <a:pPr lvl="1"/>
            <a:r>
              <a:rPr lang="en-US" dirty="0"/>
              <a:t>Keep in separate datasets, rename, and SET back together</a:t>
            </a:r>
          </a:p>
          <a:p>
            <a:pPr lvl="1"/>
            <a:endParaRPr lang="en-GB" dirty="0"/>
          </a:p>
          <a:p>
            <a:r>
              <a:rPr lang="en-GB" dirty="0"/>
              <a:t>NEXTROBS = </a:t>
            </a:r>
            <a:r>
              <a:rPr lang="en-GB" dirty="0" err="1"/>
              <a:t>nn</a:t>
            </a:r>
            <a:endParaRPr lang="en-GB" dirty="0"/>
          </a:p>
          <a:p>
            <a:pPr lvl="1"/>
            <a:r>
              <a:rPr lang="en-US" dirty="0"/>
              <a:t>request a different number of extreme observations</a:t>
            </a:r>
          </a:p>
          <a:p>
            <a:pPr lvl="1"/>
            <a:r>
              <a:rPr lang="en-US" dirty="0"/>
              <a:t>Keep increasing until the output dataset covers all the outliers</a:t>
            </a:r>
          </a:p>
          <a:p>
            <a:endParaRPr lang="en-US" dirty="0"/>
          </a:p>
          <a:p>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endParaRPr lang="en-GB" dirty="0"/>
          </a:p>
          <a:p>
            <a:pPr lvl="1"/>
            <a:endParaRPr lang="en-GB" dirty="0"/>
          </a:p>
          <a:p>
            <a:pPr lvl="1"/>
            <a:endParaRPr lang="en-US" dirty="0"/>
          </a:p>
        </p:txBody>
      </p:sp>
      <p:pic>
        <p:nvPicPr>
          <p:cNvPr id="6" name="Picture 5">
            <a:extLst>
              <a:ext uri="{FF2B5EF4-FFF2-40B4-BE49-F238E27FC236}">
                <a16:creationId xmlns:a16="http://schemas.microsoft.com/office/drawing/2014/main" id="{DE32049E-E0E3-41A6-B4DD-F71DF027DC24}"/>
              </a:ext>
            </a:extLst>
          </p:cNvPr>
          <p:cNvPicPr>
            <a:picLocks noChangeAspect="1"/>
          </p:cNvPicPr>
          <p:nvPr/>
        </p:nvPicPr>
        <p:blipFill>
          <a:blip r:embed="rId3"/>
          <a:stretch>
            <a:fillRect/>
          </a:stretch>
        </p:blipFill>
        <p:spPr>
          <a:xfrm>
            <a:off x="5138420" y="1477010"/>
            <a:ext cx="6896100" cy="4114800"/>
          </a:xfrm>
          <a:prstGeom prst="rect">
            <a:avLst/>
          </a:prstGeom>
        </p:spPr>
      </p:pic>
    </p:spTree>
    <p:extLst>
      <p:ext uri="{BB962C8B-B14F-4D97-AF65-F5344CB8AC3E}">
        <p14:creationId xmlns:p14="http://schemas.microsoft.com/office/powerpoint/2010/main" val="95413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9B0F-7CD6-4C88-AA3B-CA52FEB9D29F}"/>
              </a:ext>
            </a:extLst>
          </p:cNvPr>
          <p:cNvSpPr>
            <a:spLocks noGrp="1"/>
          </p:cNvSpPr>
          <p:nvPr>
            <p:ph type="title"/>
          </p:nvPr>
        </p:nvSpPr>
        <p:spPr>
          <a:xfrm>
            <a:off x="736600" y="152400"/>
            <a:ext cx="10515600" cy="843280"/>
          </a:xfrm>
          <a:solidFill>
            <a:srgbClr val="0070C0"/>
          </a:solidFill>
        </p:spPr>
        <p:txBody>
          <a:bodyPr/>
          <a:lstStyle/>
          <a:p>
            <a:pPr algn="ctr"/>
            <a:r>
              <a:rPr lang="en-GB" dirty="0">
                <a:solidFill>
                  <a:schemeClr val="bg1"/>
                </a:solidFill>
              </a:rPr>
              <a:t>Syntax</a:t>
            </a:r>
          </a:p>
        </p:txBody>
      </p:sp>
      <p:sp>
        <p:nvSpPr>
          <p:cNvPr id="6" name="Content Placeholder 5">
            <a:extLst>
              <a:ext uri="{FF2B5EF4-FFF2-40B4-BE49-F238E27FC236}">
                <a16:creationId xmlns:a16="http://schemas.microsoft.com/office/drawing/2014/main" id="{81A08ACA-F41B-42A9-BE2E-549AB7E4A0AC}"/>
              </a:ext>
            </a:extLst>
          </p:cNvPr>
          <p:cNvSpPr>
            <a:spLocks noGrp="1"/>
          </p:cNvSpPr>
          <p:nvPr>
            <p:ph idx="1"/>
          </p:nvPr>
        </p:nvSpPr>
        <p:spPr>
          <a:xfrm>
            <a:off x="736600" y="1109608"/>
            <a:ext cx="10515600" cy="5748391"/>
          </a:xfrm>
        </p:spPr>
        <p:txBody>
          <a:bodyPr>
            <a:normAutofit/>
          </a:bodyPr>
          <a:lstStyle/>
          <a:p>
            <a:pPr marL="0" indent="0">
              <a:buNone/>
            </a:pPr>
            <a:r>
              <a:rPr lang="en-US" sz="2000" dirty="0" err="1">
                <a:solidFill>
                  <a:srgbClr val="0000FF"/>
                </a:solidFill>
                <a:latin typeface="Courier New" panose="02070309020205020404" pitchFamily="49" charset="0"/>
              </a:rPr>
              <a:t>ods</a:t>
            </a:r>
            <a:r>
              <a:rPr lang="en-US" sz="2000" dirty="0">
                <a:solidFill>
                  <a:srgbClr val="000000"/>
                </a:solidFill>
                <a:latin typeface="Courier New" panose="02070309020205020404" pitchFamily="49" charset="0"/>
              </a:rPr>
              <a:t> </a:t>
            </a:r>
            <a:r>
              <a:rPr lang="en-US" sz="2000" dirty="0">
                <a:solidFill>
                  <a:srgbClr val="0000FF"/>
                </a:solidFill>
                <a:latin typeface="Courier New" panose="02070309020205020404" pitchFamily="49" charset="0"/>
              </a:rPr>
              <a:t>output</a:t>
            </a:r>
            <a:r>
              <a:rPr lang="en-US" sz="2000" dirty="0">
                <a:solidFill>
                  <a:srgbClr val="000000"/>
                </a:solidFill>
                <a:latin typeface="Courier New" panose="02070309020205020404" pitchFamily="49" charset="0"/>
              </a:rPr>
              <a:t> </a:t>
            </a:r>
            <a:r>
              <a:rPr lang="en-US" sz="2000" dirty="0" err="1">
                <a:solidFill>
                  <a:srgbClr val="000000"/>
                </a:solidFill>
                <a:latin typeface="Courier New" panose="02070309020205020404" pitchFamily="49" charset="0"/>
              </a:rPr>
              <a:t>ExtremeObs</a:t>
            </a:r>
            <a:r>
              <a:rPr lang="en-US" sz="2000" dirty="0">
                <a:solidFill>
                  <a:srgbClr val="000000"/>
                </a:solidFill>
                <a:latin typeface="Courier New" panose="02070309020205020404" pitchFamily="49" charset="0"/>
              </a:rPr>
              <a:t> = </a:t>
            </a:r>
            <a:r>
              <a:rPr lang="en-US" sz="2000" dirty="0" err="1">
                <a:solidFill>
                  <a:srgbClr val="000000"/>
                </a:solidFill>
                <a:latin typeface="Courier New" panose="02070309020205020404" pitchFamily="49" charset="0"/>
              </a:rPr>
              <a:t>work.low</a:t>
            </a:r>
            <a:r>
              <a:rPr lang="en-US" sz="2000" dirty="0">
                <a:solidFill>
                  <a:srgbClr val="000000"/>
                </a:solidFill>
                <a:latin typeface="Courier New" panose="02070309020205020404" pitchFamily="49" charset="0"/>
              </a:rPr>
              <a:t> (keep = **** rename = (****));</a:t>
            </a:r>
          </a:p>
          <a:p>
            <a:pPr marL="0" indent="0">
              <a:buNone/>
            </a:pPr>
            <a:r>
              <a:rPr lang="en-US" sz="2000" dirty="0">
                <a:solidFill>
                  <a:srgbClr val="000000"/>
                </a:solidFill>
                <a:latin typeface="Courier New" panose="02070309020205020404" pitchFamily="49" charset="0"/>
              </a:rPr>
              <a:t>           </a:t>
            </a:r>
            <a:r>
              <a:rPr lang="en-US" sz="2000" dirty="0" err="1">
                <a:solidFill>
                  <a:srgbClr val="000000"/>
                </a:solidFill>
                <a:latin typeface="Courier New" panose="02070309020205020404" pitchFamily="49" charset="0"/>
              </a:rPr>
              <a:t>ExtremeObs</a:t>
            </a:r>
            <a:r>
              <a:rPr lang="en-US" sz="2000" dirty="0">
                <a:solidFill>
                  <a:srgbClr val="000000"/>
                </a:solidFill>
                <a:latin typeface="Courier New" panose="02070309020205020404" pitchFamily="49" charset="0"/>
              </a:rPr>
              <a:t> = </a:t>
            </a:r>
            <a:r>
              <a:rPr lang="en-US" sz="2000" dirty="0" err="1">
                <a:solidFill>
                  <a:srgbClr val="000000"/>
                </a:solidFill>
                <a:latin typeface="Courier New" panose="02070309020205020404" pitchFamily="49" charset="0"/>
              </a:rPr>
              <a:t>work.high</a:t>
            </a:r>
            <a:r>
              <a:rPr lang="en-US" sz="2000" dirty="0">
                <a:solidFill>
                  <a:srgbClr val="000000"/>
                </a:solidFill>
                <a:latin typeface="Courier New" panose="02070309020205020404" pitchFamily="49" charset="0"/>
              </a:rPr>
              <a:t> (keep = **** rename = (****));</a:t>
            </a:r>
            <a:endParaRPr lang="en-GB" sz="2000" dirty="0">
              <a:solidFill>
                <a:srgbClr val="000000"/>
              </a:solidFill>
              <a:latin typeface="Courier New" panose="02070309020205020404" pitchFamily="49" charset="0"/>
            </a:endParaRPr>
          </a:p>
          <a:p>
            <a:pPr marL="0" indent="0">
              <a:buNone/>
            </a:pPr>
            <a:r>
              <a:rPr lang="en-GB" sz="2000" b="1" dirty="0">
                <a:solidFill>
                  <a:srgbClr val="000080"/>
                </a:solidFill>
                <a:latin typeface="Courier New" panose="02070309020205020404" pitchFamily="49" charset="0"/>
              </a:rPr>
              <a:t>proc</a:t>
            </a:r>
            <a:r>
              <a:rPr lang="en-GB" sz="2000" b="0" dirty="0">
                <a:solidFill>
                  <a:srgbClr val="000000"/>
                </a:solidFill>
                <a:latin typeface="Courier New" panose="02070309020205020404" pitchFamily="49" charset="0"/>
              </a:rPr>
              <a:t> </a:t>
            </a:r>
            <a:r>
              <a:rPr lang="en-GB" sz="2000" b="1" dirty="0">
                <a:solidFill>
                  <a:srgbClr val="000080"/>
                </a:solidFill>
                <a:latin typeface="Courier New" panose="02070309020205020404" pitchFamily="49" charset="0"/>
              </a:rPr>
              <a:t>univariate</a:t>
            </a:r>
            <a:r>
              <a:rPr lang="en-GB" sz="2000" b="0" dirty="0">
                <a:solidFill>
                  <a:srgbClr val="000000"/>
                </a:solidFill>
                <a:latin typeface="Courier New" panose="02070309020205020404" pitchFamily="49" charset="0"/>
              </a:rPr>
              <a:t> </a:t>
            </a:r>
            <a:r>
              <a:rPr lang="en-GB" sz="2000" b="0" dirty="0">
                <a:solidFill>
                  <a:srgbClr val="0000FF"/>
                </a:solidFill>
                <a:latin typeface="Courier New" panose="02070309020205020404" pitchFamily="49" charset="0"/>
              </a:rPr>
              <a:t>data</a:t>
            </a:r>
            <a:r>
              <a:rPr lang="en-GB" sz="2000" b="0" dirty="0">
                <a:solidFill>
                  <a:srgbClr val="000000"/>
                </a:solidFill>
                <a:latin typeface="Courier New" panose="02070309020205020404" pitchFamily="49" charset="0"/>
              </a:rPr>
              <a:t> = phuse.lb </a:t>
            </a:r>
            <a:r>
              <a:rPr lang="en-GB" sz="2000" b="0" dirty="0" err="1">
                <a:solidFill>
                  <a:srgbClr val="0000FF"/>
                </a:solidFill>
                <a:latin typeface="Courier New" panose="02070309020205020404" pitchFamily="49" charset="0"/>
              </a:rPr>
              <a:t>nextrobs</a:t>
            </a:r>
            <a:r>
              <a:rPr lang="en-GB" sz="2000" b="0" dirty="0">
                <a:solidFill>
                  <a:srgbClr val="000000"/>
                </a:solidFill>
                <a:latin typeface="Courier New" panose="02070309020205020404" pitchFamily="49" charset="0"/>
              </a:rPr>
              <a:t> = 1</a:t>
            </a:r>
            <a:r>
              <a:rPr lang="en-GB" sz="2000" b="1" dirty="0">
                <a:solidFill>
                  <a:srgbClr val="008080"/>
                </a:solidFill>
                <a:latin typeface="Courier New" panose="02070309020205020404" pitchFamily="49" charset="0"/>
              </a:rPr>
              <a:t>5</a:t>
            </a:r>
            <a:r>
              <a:rPr lang="en-GB" sz="2000" b="0" dirty="0">
                <a:solidFill>
                  <a:srgbClr val="000000"/>
                </a:solidFill>
                <a:latin typeface="Courier New" panose="02070309020205020404" pitchFamily="49" charset="0"/>
              </a:rPr>
              <a:t>;</a:t>
            </a:r>
          </a:p>
          <a:p>
            <a:pPr marL="0" indent="0">
              <a:buNone/>
            </a:pPr>
            <a:r>
              <a:rPr lang="en-GB" sz="2000" b="0" dirty="0">
                <a:solidFill>
                  <a:srgbClr val="000000"/>
                </a:solidFill>
                <a:latin typeface="Courier New" panose="02070309020205020404" pitchFamily="49" charset="0"/>
              </a:rPr>
              <a:t>   </a:t>
            </a:r>
            <a:r>
              <a:rPr lang="en-GB" sz="2000" b="0" dirty="0">
                <a:solidFill>
                  <a:srgbClr val="0000FF"/>
                </a:solidFill>
                <a:latin typeface="Courier New" panose="02070309020205020404" pitchFamily="49" charset="0"/>
              </a:rPr>
              <a:t>var</a:t>
            </a:r>
            <a:r>
              <a:rPr lang="en-GB" sz="2000" b="0" dirty="0">
                <a:solidFill>
                  <a:srgbClr val="000000"/>
                </a:solidFill>
                <a:latin typeface="Courier New" panose="02070309020205020404" pitchFamily="49" charset="0"/>
              </a:rPr>
              <a:t> </a:t>
            </a:r>
            <a:r>
              <a:rPr lang="en-GB" sz="2000" b="0" dirty="0" err="1">
                <a:solidFill>
                  <a:srgbClr val="000000"/>
                </a:solidFill>
                <a:latin typeface="Courier New" panose="02070309020205020404" pitchFamily="49" charset="0"/>
              </a:rPr>
              <a:t>lbstresn</a:t>
            </a:r>
            <a:r>
              <a:rPr lang="en-GB" sz="2000" b="0" dirty="0">
                <a:solidFill>
                  <a:srgbClr val="000000"/>
                </a:solidFill>
                <a:latin typeface="Courier New" panose="02070309020205020404" pitchFamily="49" charset="0"/>
              </a:rPr>
              <a:t>;</a:t>
            </a:r>
          </a:p>
          <a:p>
            <a:pPr marL="0" indent="0">
              <a:buNone/>
            </a:pPr>
            <a:r>
              <a:rPr lang="en-GB" sz="2000" b="0" dirty="0">
                <a:solidFill>
                  <a:srgbClr val="000000"/>
                </a:solidFill>
                <a:latin typeface="Courier New" panose="02070309020205020404" pitchFamily="49" charset="0"/>
              </a:rPr>
              <a:t>   </a:t>
            </a:r>
            <a:r>
              <a:rPr lang="en-GB" sz="2000" b="0" dirty="0">
                <a:solidFill>
                  <a:srgbClr val="0000FF"/>
                </a:solidFill>
                <a:latin typeface="Courier New" panose="02070309020205020404" pitchFamily="49" charset="0"/>
              </a:rPr>
              <a:t>id</a:t>
            </a:r>
            <a:r>
              <a:rPr lang="en-GB" sz="2000" b="0" dirty="0">
                <a:solidFill>
                  <a:srgbClr val="000000"/>
                </a:solidFill>
                <a:latin typeface="Courier New" panose="02070309020205020404" pitchFamily="49" charset="0"/>
              </a:rPr>
              <a:t> </a:t>
            </a:r>
            <a:r>
              <a:rPr lang="en-GB" sz="2000" b="0" dirty="0" err="1">
                <a:solidFill>
                  <a:srgbClr val="000000"/>
                </a:solidFill>
                <a:latin typeface="Courier New" panose="02070309020205020404" pitchFamily="49" charset="0"/>
              </a:rPr>
              <a:t>usubjid</a:t>
            </a:r>
            <a:r>
              <a:rPr lang="en-GB" sz="2000" b="0" dirty="0">
                <a:solidFill>
                  <a:srgbClr val="000000"/>
                </a:solidFill>
                <a:latin typeface="Courier New" panose="02070309020205020404" pitchFamily="49" charset="0"/>
              </a:rPr>
              <a:t> visit </a:t>
            </a:r>
            <a:r>
              <a:rPr lang="en-GB" sz="2000" b="0" dirty="0" err="1">
                <a:solidFill>
                  <a:srgbClr val="000000"/>
                </a:solidFill>
                <a:latin typeface="Courier New" panose="02070309020205020404" pitchFamily="49" charset="0"/>
              </a:rPr>
              <a:t>lbtest</a:t>
            </a:r>
            <a:r>
              <a:rPr lang="en-GB" sz="2000" b="0" dirty="0">
                <a:solidFill>
                  <a:srgbClr val="000000"/>
                </a:solidFill>
                <a:latin typeface="Courier New" panose="02070309020205020404" pitchFamily="49" charset="0"/>
              </a:rPr>
              <a:t>;</a:t>
            </a:r>
          </a:p>
          <a:p>
            <a:pPr marL="0" indent="0">
              <a:buNone/>
            </a:pPr>
            <a:r>
              <a:rPr lang="en-GB" sz="2000" b="0" dirty="0">
                <a:solidFill>
                  <a:srgbClr val="000000"/>
                </a:solidFill>
                <a:latin typeface="Courier New" panose="02070309020205020404" pitchFamily="49" charset="0"/>
              </a:rPr>
              <a:t>   </a:t>
            </a:r>
            <a:r>
              <a:rPr lang="en-GB" sz="2000" b="0" dirty="0">
                <a:solidFill>
                  <a:srgbClr val="0000FF"/>
                </a:solidFill>
                <a:latin typeface="Courier New" panose="02070309020205020404" pitchFamily="49" charset="0"/>
              </a:rPr>
              <a:t>class</a:t>
            </a:r>
            <a:r>
              <a:rPr lang="en-GB" sz="2000" b="0" dirty="0">
                <a:solidFill>
                  <a:srgbClr val="000000"/>
                </a:solidFill>
                <a:latin typeface="Courier New" panose="02070309020205020404" pitchFamily="49" charset="0"/>
              </a:rPr>
              <a:t> </a:t>
            </a:r>
            <a:r>
              <a:rPr lang="en-GB" sz="2000" b="0" dirty="0" err="1">
                <a:solidFill>
                  <a:srgbClr val="000000"/>
                </a:solidFill>
                <a:latin typeface="Courier New" panose="02070309020205020404" pitchFamily="49" charset="0"/>
              </a:rPr>
              <a:t>lbtestcd</a:t>
            </a:r>
            <a:r>
              <a:rPr lang="en-GB" sz="2000" b="0" dirty="0">
                <a:solidFill>
                  <a:srgbClr val="000000"/>
                </a:solidFill>
                <a:latin typeface="Courier New" panose="02070309020205020404" pitchFamily="49" charset="0"/>
              </a:rPr>
              <a:t>;</a:t>
            </a:r>
          </a:p>
          <a:p>
            <a:pPr marL="0" indent="0">
              <a:buNone/>
            </a:pPr>
            <a:r>
              <a:rPr lang="en-GB" sz="2000" b="1" dirty="0">
                <a:solidFill>
                  <a:srgbClr val="000080"/>
                </a:solidFill>
                <a:latin typeface="Courier New" panose="02070309020205020404" pitchFamily="49" charset="0"/>
              </a:rPr>
              <a:t>run</a:t>
            </a:r>
            <a:r>
              <a:rPr lang="en-GB" sz="2000" b="0" dirty="0">
                <a:solidFill>
                  <a:srgbClr val="000000"/>
                </a:solidFill>
                <a:latin typeface="Courier New" panose="02070309020205020404" pitchFamily="49" charset="0"/>
              </a:rPr>
              <a:t>;</a:t>
            </a:r>
          </a:p>
          <a:p>
            <a:pPr marL="0" indent="0">
              <a:buNone/>
            </a:pPr>
            <a:r>
              <a:rPr lang="en-GB" sz="2000" b="0" dirty="0" err="1">
                <a:solidFill>
                  <a:srgbClr val="0000FF"/>
                </a:solidFill>
                <a:latin typeface="Courier New" panose="02070309020205020404" pitchFamily="49" charset="0"/>
              </a:rPr>
              <a:t>ods</a:t>
            </a:r>
            <a:r>
              <a:rPr lang="en-GB" sz="2000" b="0" dirty="0">
                <a:solidFill>
                  <a:srgbClr val="000000"/>
                </a:solidFill>
                <a:latin typeface="Courier New" panose="02070309020205020404" pitchFamily="49" charset="0"/>
              </a:rPr>
              <a:t> </a:t>
            </a:r>
            <a:r>
              <a:rPr lang="en-GB" sz="2000" b="0" dirty="0">
                <a:solidFill>
                  <a:srgbClr val="0000FF"/>
                </a:solidFill>
                <a:latin typeface="Courier New" panose="02070309020205020404" pitchFamily="49" charset="0"/>
              </a:rPr>
              <a:t>output</a:t>
            </a:r>
            <a:r>
              <a:rPr lang="en-GB" sz="2000" b="0" dirty="0">
                <a:solidFill>
                  <a:srgbClr val="000000"/>
                </a:solidFill>
                <a:latin typeface="Courier New" panose="02070309020205020404" pitchFamily="49" charset="0"/>
              </a:rPr>
              <a:t> </a:t>
            </a:r>
            <a:r>
              <a:rPr lang="en-GB" sz="2000" b="0" dirty="0">
                <a:solidFill>
                  <a:srgbClr val="0000FF"/>
                </a:solidFill>
                <a:latin typeface="Courier New" panose="02070309020205020404" pitchFamily="49" charset="0"/>
              </a:rPr>
              <a:t>close</a:t>
            </a:r>
            <a:r>
              <a:rPr lang="en-GB" sz="2000" b="0" dirty="0">
                <a:solidFill>
                  <a:srgbClr val="000000"/>
                </a:solidFill>
                <a:latin typeface="Courier New" panose="02070309020205020404" pitchFamily="49" charset="0"/>
              </a:rPr>
              <a:t>;</a:t>
            </a:r>
          </a:p>
          <a:p>
            <a:pPr marL="0" indent="0">
              <a:buNone/>
            </a:pPr>
            <a:r>
              <a:rPr lang="en-GB" sz="2000" b="1" dirty="0">
                <a:solidFill>
                  <a:srgbClr val="000080"/>
                </a:solidFill>
                <a:latin typeface="Courier New" panose="02070309020205020404" pitchFamily="49" charset="0"/>
              </a:rPr>
              <a:t>data</a:t>
            </a:r>
            <a:r>
              <a:rPr lang="en-GB" sz="2000" b="0" dirty="0">
                <a:solidFill>
                  <a:srgbClr val="000000"/>
                </a:solidFill>
                <a:latin typeface="Courier New" panose="02070309020205020404" pitchFamily="49" charset="0"/>
              </a:rPr>
              <a:t> </a:t>
            </a:r>
            <a:r>
              <a:rPr lang="en-GB" sz="2000" b="0" dirty="0" err="1">
                <a:solidFill>
                  <a:srgbClr val="000000"/>
                </a:solidFill>
                <a:latin typeface="Courier New" panose="02070309020205020404" pitchFamily="49" charset="0"/>
              </a:rPr>
              <a:t>lb_out</a:t>
            </a:r>
            <a:r>
              <a:rPr lang="en-GB" sz="2000" b="0" dirty="0">
                <a:solidFill>
                  <a:srgbClr val="000000"/>
                </a:solidFill>
                <a:latin typeface="Courier New" panose="02070309020205020404" pitchFamily="49" charset="0"/>
              </a:rPr>
              <a:t>;</a:t>
            </a:r>
          </a:p>
          <a:p>
            <a:pPr marL="0" indent="0">
              <a:buNone/>
            </a:pPr>
            <a:r>
              <a:rPr lang="en-GB" sz="2000" b="0" dirty="0">
                <a:solidFill>
                  <a:srgbClr val="000000"/>
                </a:solidFill>
                <a:latin typeface="Courier New" panose="02070309020205020404" pitchFamily="49" charset="0"/>
              </a:rPr>
              <a:t>   </a:t>
            </a:r>
            <a:r>
              <a:rPr lang="en-GB" sz="2000" b="0" dirty="0">
                <a:solidFill>
                  <a:srgbClr val="0000FF"/>
                </a:solidFill>
                <a:latin typeface="Courier New" panose="02070309020205020404" pitchFamily="49" charset="0"/>
              </a:rPr>
              <a:t>set</a:t>
            </a:r>
            <a:r>
              <a:rPr lang="en-GB" sz="2000" b="0" dirty="0">
                <a:solidFill>
                  <a:srgbClr val="000000"/>
                </a:solidFill>
                <a:latin typeface="Courier New" panose="02070309020205020404" pitchFamily="49" charset="0"/>
              </a:rPr>
              <a:t> low high;</a:t>
            </a:r>
          </a:p>
          <a:p>
            <a:pPr marL="0" indent="0">
              <a:buNone/>
            </a:pPr>
            <a:r>
              <a:rPr lang="en-GB" sz="2000" b="0" dirty="0">
                <a:solidFill>
                  <a:srgbClr val="000000"/>
                </a:solidFill>
                <a:latin typeface="Courier New" panose="02070309020205020404" pitchFamily="49" charset="0"/>
              </a:rPr>
              <a:t>   </a:t>
            </a:r>
            <a:r>
              <a:rPr lang="en-GB" sz="2000" b="0" dirty="0">
                <a:solidFill>
                  <a:srgbClr val="0000FF"/>
                </a:solidFill>
                <a:latin typeface="Courier New" panose="02070309020205020404" pitchFamily="49" charset="0"/>
              </a:rPr>
              <a:t>by</a:t>
            </a:r>
            <a:r>
              <a:rPr lang="en-GB" sz="2000" b="0" dirty="0">
                <a:solidFill>
                  <a:srgbClr val="000000"/>
                </a:solidFill>
                <a:latin typeface="Courier New" panose="02070309020205020404" pitchFamily="49" charset="0"/>
              </a:rPr>
              <a:t> </a:t>
            </a:r>
            <a:r>
              <a:rPr lang="en-GB" sz="2000" b="0" dirty="0" err="1">
                <a:solidFill>
                  <a:srgbClr val="000000"/>
                </a:solidFill>
                <a:latin typeface="Courier New" panose="02070309020205020404" pitchFamily="49" charset="0"/>
              </a:rPr>
              <a:t>lbtestcd</a:t>
            </a:r>
            <a:r>
              <a:rPr lang="en-GB" sz="2000" b="0" dirty="0">
                <a:solidFill>
                  <a:srgbClr val="000000"/>
                </a:solidFill>
                <a:latin typeface="Courier New" panose="02070309020205020404" pitchFamily="49" charset="0"/>
              </a:rPr>
              <a:t>;</a:t>
            </a:r>
          </a:p>
          <a:p>
            <a:pPr marL="0" indent="0">
              <a:buNone/>
            </a:pPr>
            <a:r>
              <a:rPr lang="en-US" sz="2000" b="0" dirty="0">
                <a:solidFill>
                  <a:srgbClr val="000000"/>
                </a:solidFill>
                <a:latin typeface="Courier New" panose="02070309020205020404" pitchFamily="49" charset="0"/>
              </a:rPr>
              <a:t>   </a:t>
            </a:r>
            <a:r>
              <a:rPr lang="en-US" sz="2000" b="0" dirty="0">
                <a:solidFill>
                  <a:srgbClr val="0000FF"/>
                </a:solidFill>
                <a:latin typeface="Courier New" panose="02070309020205020404" pitchFamily="49" charset="0"/>
              </a:rPr>
              <a:t>label</a:t>
            </a:r>
            <a:r>
              <a:rPr lang="en-US" sz="2000" b="0" dirty="0">
                <a:solidFill>
                  <a:srgbClr val="000000"/>
                </a:solidFill>
                <a:latin typeface="Courier New" panose="02070309020205020404" pitchFamily="49" charset="0"/>
              </a:rPr>
              <a:t> </a:t>
            </a:r>
            <a:r>
              <a:rPr lang="en-US" sz="2000" b="0" dirty="0" err="1">
                <a:solidFill>
                  <a:srgbClr val="000000"/>
                </a:solidFill>
                <a:latin typeface="Courier New" panose="02070309020205020404" pitchFamily="49" charset="0"/>
              </a:rPr>
              <a:t>lbvalue</a:t>
            </a:r>
            <a:r>
              <a:rPr lang="en-US" sz="2000" b="0" dirty="0">
                <a:solidFill>
                  <a:srgbClr val="000000"/>
                </a:solidFill>
                <a:latin typeface="Courier New" panose="02070309020205020404" pitchFamily="49" charset="0"/>
              </a:rPr>
              <a:t> = </a:t>
            </a:r>
            <a:r>
              <a:rPr lang="en-US" sz="2000" b="0" dirty="0">
                <a:solidFill>
                  <a:srgbClr val="800080"/>
                </a:solidFill>
                <a:latin typeface="Courier New" panose="02070309020205020404" pitchFamily="49" charset="0"/>
              </a:rPr>
              <a:t>'Outlying LB value’ </a:t>
            </a:r>
          </a:p>
          <a:p>
            <a:pPr marL="0" indent="0">
              <a:buNone/>
            </a:pPr>
            <a:r>
              <a:rPr lang="en-US" sz="2000" dirty="0">
                <a:solidFill>
                  <a:srgbClr val="800080"/>
                </a:solidFill>
                <a:latin typeface="Courier New" panose="02070309020205020404" pitchFamily="49" charset="0"/>
              </a:rPr>
              <a:t>         </a:t>
            </a:r>
            <a:r>
              <a:rPr lang="en-US" sz="2000" b="0" dirty="0" err="1">
                <a:solidFill>
                  <a:srgbClr val="000000"/>
                </a:solidFill>
                <a:latin typeface="Courier New" panose="02070309020205020404" pitchFamily="49" charset="0"/>
              </a:rPr>
              <a:t>obs</a:t>
            </a:r>
            <a:r>
              <a:rPr lang="en-US" sz="2000" b="0" dirty="0">
                <a:solidFill>
                  <a:srgbClr val="000000"/>
                </a:solidFill>
                <a:latin typeface="Courier New" panose="02070309020205020404" pitchFamily="49" charset="0"/>
              </a:rPr>
              <a:t>     = </a:t>
            </a:r>
            <a:r>
              <a:rPr lang="en-US" sz="2000" b="0" dirty="0">
                <a:solidFill>
                  <a:srgbClr val="800080"/>
                </a:solidFill>
                <a:latin typeface="Courier New" panose="02070309020205020404" pitchFamily="49" charset="0"/>
              </a:rPr>
              <a:t>'Observation number of outlier'</a:t>
            </a:r>
            <a:r>
              <a:rPr lang="en-US" sz="2000" b="0" dirty="0">
                <a:solidFill>
                  <a:srgbClr val="000000"/>
                </a:solidFill>
                <a:latin typeface="Courier New" panose="02070309020205020404" pitchFamily="49" charset="0"/>
              </a:rPr>
              <a:t>;</a:t>
            </a:r>
          </a:p>
          <a:p>
            <a:pPr marL="0" indent="0">
              <a:buNone/>
            </a:pPr>
            <a:r>
              <a:rPr lang="en-GB" sz="2000" b="1" dirty="0">
                <a:solidFill>
                  <a:srgbClr val="000080"/>
                </a:solidFill>
                <a:latin typeface="Courier New" panose="02070309020205020404" pitchFamily="49" charset="0"/>
              </a:rPr>
              <a:t>run</a:t>
            </a:r>
            <a:r>
              <a:rPr lang="en-GB" sz="2000" b="0" dirty="0">
                <a:solidFill>
                  <a:srgbClr val="000000"/>
                </a:solidFill>
                <a:latin typeface="Courier New" panose="02070309020205020404" pitchFamily="49" charset="0"/>
              </a:rPr>
              <a:t>;</a:t>
            </a:r>
            <a:endParaRPr lang="en-GB" sz="2000" dirty="0"/>
          </a:p>
        </p:txBody>
      </p:sp>
    </p:spTree>
    <p:extLst>
      <p:ext uri="{BB962C8B-B14F-4D97-AF65-F5344CB8AC3E}">
        <p14:creationId xmlns:p14="http://schemas.microsoft.com/office/powerpoint/2010/main" val="294443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9B0F-7CD6-4C88-AA3B-CA52FEB9D29F}"/>
              </a:ext>
            </a:extLst>
          </p:cNvPr>
          <p:cNvSpPr>
            <a:spLocks noGrp="1"/>
          </p:cNvSpPr>
          <p:nvPr>
            <p:ph type="title"/>
          </p:nvPr>
        </p:nvSpPr>
        <p:spPr>
          <a:xfrm>
            <a:off x="736600" y="152400"/>
            <a:ext cx="10515600" cy="843280"/>
          </a:xfrm>
          <a:solidFill>
            <a:srgbClr val="0070C0"/>
          </a:solidFill>
        </p:spPr>
        <p:txBody>
          <a:bodyPr/>
          <a:lstStyle/>
          <a:p>
            <a:pPr algn="ctr"/>
            <a:r>
              <a:rPr lang="en-GB" dirty="0">
                <a:solidFill>
                  <a:schemeClr val="bg1"/>
                </a:solidFill>
              </a:rPr>
              <a:t>Output Data</a:t>
            </a:r>
          </a:p>
        </p:txBody>
      </p:sp>
      <p:pic>
        <p:nvPicPr>
          <p:cNvPr id="8" name="Content Placeholder 7">
            <a:extLst>
              <a:ext uri="{FF2B5EF4-FFF2-40B4-BE49-F238E27FC236}">
                <a16:creationId xmlns:a16="http://schemas.microsoft.com/office/drawing/2014/main" id="{30F2CFA9-D927-464A-99FF-088582275BB7}"/>
              </a:ext>
            </a:extLst>
          </p:cNvPr>
          <p:cNvPicPr>
            <a:picLocks noGrp="1" noChangeAspect="1"/>
          </p:cNvPicPr>
          <p:nvPr>
            <p:ph idx="1"/>
          </p:nvPr>
        </p:nvPicPr>
        <p:blipFill>
          <a:blip r:embed="rId3"/>
          <a:stretch>
            <a:fillRect/>
          </a:stretch>
        </p:blipFill>
        <p:spPr>
          <a:xfrm>
            <a:off x="1106486" y="1162050"/>
            <a:ext cx="9694863" cy="5516787"/>
          </a:xfrm>
        </p:spPr>
      </p:pic>
    </p:spTree>
    <p:extLst>
      <p:ext uri="{BB962C8B-B14F-4D97-AF65-F5344CB8AC3E}">
        <p14:creationId xmlns:p14="http://schemas.microsoft.com/office/powerpoint/2010/main" val="2876113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9B0F-7CD6-4C88-AA3B-CA52FEB9D29F}"/>
              </a:ext>
            </a:extLst>
          </p:cNvPr>
          <p:cNvSpPr>
            <a:spLocks noGrp="1"/>
          </p:cNvSpPr>
          <p:nvPr>
            <p:ph type="title"/>
          </p:nvPr>
        </p:nvSpPr>
        <p:spPr>
          <a:xfrm>
            <a:off x="736600" y="152400"/>
            <a:ext cx="10515600" cy="843280"/>
          </a:xfrm>
          <a:solidFill>
            <a:srgbClr val="0070C0"/>
          </a:solidFill>
        </p:spPr>
        <p:txBody>
          <a:bodyPr/>
          <a:lstStyle/>
          <a:p>
            <a:pPr algn="ctr"/>
            <a:r>
              <a:rPr lang="en-GB" dirty="0">
                <a:solidFill>
                  <a:schemeClr val="bg1"/>
                </a:solidFill>
              </a:rPr>
              <a:t>Multilabel Formats</a:t>
            </a:r>
          </a:p>
        </p:txBody>
      </p:sp>
      <p:sp>
        <p:nvSpPr>
          <p:cNvPr id="3" name="Content Placeholder 2">
            <a:extLst>
              <a:ext uri="{FF2B5EF4-FFF2-40B4-BE49-F238E27FC236}">
                <a16:creationId xmlns:a16="http://schemas.microsoft.com/office/drawing/2014/main" id="{441E2F23-4912-4579-B278-FB810CBD3AD6}"/>
              </a:ext>
            </a:extLst>
          </p:cNvPr>
          <p:cNvSpPr>
            <a:spLocks noGrp="1"/>
          </p:cNvSpPr>
          <p:nvPr>
            <p:ph idx="1"/>
          </p:nvPr>
        </p:nvSpPr>
        <p:spPr>
          <a:xfrm>
            <a:off x="203200" y="1266190"/>
            <a:ext cx="4935220" cy="5303520"/>
          </a:xfrm>
        </p:spPr>
        <p:txBody>
          <a:bodyPr>
            <a:normAutofit/>
          </a:bodyPr>
          <a:lstStyle/>
          <a:p>
            <a:r>
              <a:rPr lang="en-US" dirty="0" err="1"/>
              <a:t>Categorise</a:t>
            </a:r>
            <a:endParaRPr lang="en-US" dirty="0"/>
          </a:p>
          <a:p>
            <a:pPr lvl="1"/>
            <a:r>
              <a:rPr lang="en-US" dirty="0"/>
              <a:t>Create overlapping ranges for categories</a:t>
            </a:r>
          </a:p>
          <a:p>
            <a:pPr lvl="1"/>
            <a:r>
              <a:rPr lang="en-US" dirty="0"/>
              <a:t>Age</a:t>
            </a:r>
          </a:p>
          <a:p>
            <a:pPr lvl="1"/>
            <a:endParaRPr lang="en-US" dirty="0"/>
          </a:p>
          <a:p>
            <a:r>
              <a:rPr lang="en-US" dirty="0"/>
              <a:t>Add zero filled rows</a:t>
            </a:r>
          </a:p>
          <a:p>
            <a:pPr lvl="1"/>
            <a:r>
              <a:rPr lang="en-US" dirty="0" err="1"/>
              <a:t>preloadfmt</a:t>
            </a:r>
            <a:endParaRPr lang="en-US" dirty="0"/>
          </a:p>
          <a:p>
            <a:pPr lvl="1"/>
            <a:endParaRPr lang="en-GB" dirty="0"/>
          </a:p>
          <a:p>
            <a:r>
              <a:rPr lang="en-GB" dirty="0"/>
              <a:t>Add Totals</a:t>
            </a:r>
          </a:p>
          <a:p>
            <a:pPr lvl="1"/>
            <a:r>
              <a:rPr lang="en-US" dirty="0"/>
              <a:t>No need to create duplicate records in your data to </a:t>
            </a:r>
            <a:r>
              <a:rPr lang="en-US" dirty="0" err="1"/>
              <a:t>summarise</a:t>
            </a:r>
            <a:r>
              <a:rPr lang="en-US" dirty="0"/>
              <a:t> totals</a:t>
            </a:r>
          </a:p>
          <a:p>
            <a:endParaRPr lang="en-US" dirty="0"/>
          </a:p>
          <a:p>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endParaRPr lang="en-GB" dirty="0"/>
          </a:p>
          <a:p>
            <a:pPr lvl="1"/>
            <a:endParaRPr lang="en-GB" dirty="0"/>
          </a:p>
          <a:p>
            <a:pPr lvl="1"/>
            <a:endParaRPr lang="en-US" dirty="0"/>
          </a:p>
        </p:txBody>
      </p:sp>
      <p:sp>
        <p:nvSpPr>
          <p:cNvPr id="5" name="TextBox 4">
            <a:extLst>
              <a:ext uri="{FF2B5EF4-FFF2-40B4-BE49-F238E27FC236}">
                <a16:creationId xmlns:a16="http://schemas.microsoft.com/office/drawing/2014/main" id="{5CEAFE50-FE8E-44C8-BB7C-EB5EFA50FDCD}"/>
              </a:ext>
            </a:extLst>
          </p:cNvPr>
          <p:cNvSpPr txBox="1"/>
          <p:nvPr/>
        </p:nvSpPr>
        <p:spPr>
          <a:xfrm>
            <a:off x="5800725" y="1397808"/>
            <a:ext cx="5451475" cy="5078313"/>
          </a:xfrm>
          <a:prstGeom prst="rect">
            <a:avLst/>
          </a:prstGeom>
          <a:noFill/>
        </p:spPr>
        <p:txBody>
          <a:bodyPr wrap="square">
            <a:spAutoFit/>
          </a:bodyPr>
          <a:lstStyle/>
          <a:p>
            <a:r>
              <a:rPr lang="en-GB" sz="1800" b="1" dirty="0">
                <a:solidFill>
                  <a:srgbClr val="000080"/>
                </a:solidFill>
                <a:latin typeface="Courier New" panose="02070309020205020404" pitchFamily="49" charset="0"/>
              </a:rPr>
              <a:t>proc</a:t>
            </a:r>
            <a:r>
              <a:rPr lang="en-GB" sz="1800" b="0" dirty="0">
                <a:solidFill>
                  <a:srgbClr val="000000"/>
                </a:solidFill>
                <a:latin typeface="Courier New" panose="02070309020205020404" pitchFamily="49" charset="0"/>
              </a:rPr>
              <a:t> </a:t>
            </a:r>
            <a:r>
              <a:rPr lang="en-GB" sz="1800" b="1" dirty="0">
                <a:solidFill>
                  <a:srgbClr val="000080"/>
                </a:solidFill>
                <a:latin typeface="Courier New" panose="02070309020205020404" pitchFamily="49" charset="0"/>
              </a:rPr>
              <a:t>format</a:t>
            </a:r>
            <a:r>
              <a:rPr lang="en-GB" sz="1800" b="0" dirty="0">
                <a:solidFill>
                  <a:srgbClr val="000000"/>
                </a:solidFill>
                <a:latin typeface="Courier New" panose="02070309020205020404" pitchFamily="49" charset="0"/>
              </a:rPr>
              <a:t> </a:t>
            </a:r>
            <a:r>
              <a:rPr lang="en-GB" sz="1800" b="0" dirty="0" err="1">
                <a:solidFill>
                  <a:srgbClr val="0000FF"/>
                </a:solidFill>
                <a:latin typeface="Courier New" panose="02070309020205020404" pitchFamily="49" charset="0"/>
              </a:rPr>
              <a:t>fmtlib</a:t>
            </a:r>
            <a:r>
              <a:rPr lang="en-GB" sz="1800" b="0" dirty="0">
                <a:solidFill>
                  <a:srgbClr val="000000"/>
                </a:solidFill>
                <a:latin typeface="Courier New" panose="02070309020205020404" pitchFamily="49" charset="0"/>
              </a:rPr>
              <a:t>;</a:t>
            </a:r>
          </a:p>
          <a:p>
            <a:r>
              <a:rPr lang="en-GB" sz="1800" b="0" dirty="0">
                <a:solidFill>
                  <a:srgbClr val="000000"/>
                </a:solidFill>
                <a:latin typeface="Courier New" panose="02070309020205020404" pitchFamily="49" charset="0"/>
              </a:rPr>
              <a:t>   </a:t>
            </a:r>
            <a:r>
              <a:rPr lang="en-GB" sz="1800" b="0" dirty="0">
                <a:solidFill>
                  <a:srgbClr val="0000FF"/>
                </a:solidFill>
                <a:latin typeface="Courier New" panose="02070309020205020404" pitchFamily="49" charset="0"/>
              </a:rPr>
              <a:t>value</a:t>
            </a:r>
            <a:r>
              <a:rPr lang="en-GB" sz="1800" b="0" dirty="0">
                <a:solidFill>
                  <a:srgbClr val="000000"/>
                </a:solidFill>
                <a:latin typeface="Courier New" panose="02070309020205020404" pitchFamily="49" charset="0"/>
              </a:rPr>
              <a:t> $</a:t>
            </a:r>
            <a:r>
              <a:rPr lang="en-GB" sz="1800" b="0" dirty="0" err="1">
                <a:solidFill>
                  <a:srgbClr val="000000"/>
                </a:solidFill>
                <a:latin typeface="Courier New" panose="02070309020205020404" pitchFamily="49" charset="0"/>
              </a:rPr>
              <a:t>trt</a:t>
            </a:r>
            <a:r>
              <a:rPr lang="en-GB" sz="1800" b="0" dirty="0">
                <a:solidFill>
                  <a:srgbClr val="000000"/>
                </a:solidFill>
                <a:latin typeface="Courier New" panose="02070309020205020404" pitchFamily="49" charset="0"/>
              </a:rPr>
              <a:t> (</a:t>
            </a:r>
            <a:r>
              <a:rPr lang="en-GB" sz="1800" b="0" dirty="0">
                <a:solidFill>
                  <a:srgbClr val="0000FF"/>
                </a:solidFill>
                <a:latin typeface="Courier New" panose="02070309020205020404" pitchFamily="49" charset="0"/>
              </a:rPr>
              <a:t>multilabel</a:t>
            </a:r>
            <a:r>
              <a:rPr lang="en-GB" sz="1800" b="0" dirty="0">
                <a:solidFill>
                  <a:srgbClr val="000000"/>
                </a:solidFill>
                <a:latin typeface="Courier New" panose="02070309020205020404" pitchFamily="49" charset="0"/>
              </a:rPr>
              <a:t>)</a:t>
            </a:r>
          </a:p>
          <a:p>
            <a:r>
              <a:rPr lang="en-GB" sz="1800" b="0" dirty="0">
                <a:solidFill>
                  <a:srgbClr val="000000"/>
                </a:solidFill>
                <a:latin typeface="Courier New" panose="02070309020205020404" pitchFamily="49" charset="0"/>
              </a:rPr>
              <a:t>   	</a:t>
            </a:r>
            <a:r>
              <a:rPr lang="en-GB" sz="1800" b="0" dirty="0">
                <a:solidFill>
                  <a:srgbClr val="800080"/>
                </a:solidFill>
                <a:latin typeface="Courier New" panose="02070309020205020404" pitchFamily="49" charset="0"/>
              </a:rPr>
              <a:t>'Active’</a:t>
            </a:r>
            <a:r>
              <a:rPr lang="en-GB" sz="1800" b="0" dirty="0">
                <a:solidFill>
                  <a:srgbClr val="000000"/>
                </a:solidFill>
                <a:latin typeface="Courier New" panose="02070309020205020404" pitchFamily="49" charset="0"/>
              </a:rPr>
              <a:t>   = </a:t>
            </a:r>
            <a:r>
              <a:rPr lang="en-GB" sz="1800" b="0" dirty="0">
                <a:solidFill>
                  <a:srgbClr val="800080"/>
                </a:solidFill>
                <a:latin typeface="Courier New" panose="02070309020205020404" pitchFamily="49" charset="0"/>
              </a:rPr>
              <a:t>'IP'</a:t>
            </a:r>
            <a:endParaRPr lang="en-GB" sz="1800" b="0" dirty="0">
              <a:solidFill>
                <a:srgbClr val="000000"/>
              </a:solidFill>
              <a:latin typeface="Courier New" panose="02070309020205020404" pitchFamily="49" charset="0"/>
            </a:endParaRPr>
          </a:p>
          <a:p>
            <a:r>
              <a:rPr lang="en-GB" sz="1800" b="0" dirty="0">
                <a:solidFill>
                  <a:srgbClr val="000000"/>
                </a:solidFill>
                <a:latin typeface="Courier New" panose="02070309020205020404" pitchFamily="49" charset="0"/>
              </a:rPr>
              <a:t>   	</a:t>
            </a:r>
            <a:r>
              <a:rPr lang="en-GB" sz="1800" b="0" dirty="0">
                <a:solidFill>
                  <a:srgbClr val="800080"/>
                </a:solidFill>
                <a:latin typeface="Courier New" panose="02070309020205020404" pitchFamily="49" charset="0"/>
              </a:rPr>
              <a:t>'Placebo’</a:t>
            </a:r>
            <a:r>
              <a:rPr lang="en-GB" sz="1800" b="0" dirty="0">
                <a:solidFill>
                  <a:srgbClr val="000000"/>
                </a:solidFill>
                <a:latin typeface="Courier New" panose="02070309020205020404" pitchFamily="49" charset="0"/>
              </a:rPr>
              <a:t>  = </a:t>
            </a:r>
            <a:r>
              <a:rPr lang="en-GB" sz="1800" b="0" dirty="0">
                <a:solidFill>
                  <a:srgbClr val="800080"/>
                </a:solidFill>
                <a:latin typeface="Courier New" panose="02070309020205020404" pitchFamily="49" charset="0"/>
              </a:rPr>
              <a:t>'Placebo'</a:t>
            </a:r>
            <a:endParaRPr lang="en-GB" sz="1800" b="0" dirty="0">
              <a:solidFill>
                <a:srgbClr val="000000"/>
              </a:solidFill>
              <a:latin typeface="Courier New" panose="02070309020205020404" pitchFamily="49" charset="0"/>
            </a:endParaRPr>
          </a:p>
          <a:p>
            <a:r>
              <a:rPr lang="en-GB" sz="1800" b="0" dirty="0">
                <a:solidFill>
                  <a:srgbClr val="000000"/>
                </a:solidFill>
                <a:latin typeface="Courier New" panose="02070309020205020404" pitchFamily="49" charset="0"/>
              </a:rPr>
              <a:t>   	low - high = </a:t>
            </a:r>
            <a:r>
              <a:rPr lang="en-GB" sz="1800" b="0" dirty="0">
                <a:solidFill>
                  <a:srgbClr val="800080"/>
                </a:solidFill>
                <a:latin typeface="Courier New" panose="02070309020205020404" pitchFamily="49" charset="0"/>
              </a:rPr>
              <a:t>'Total'</a:t>
            </a:r>
            <a:r>
              <a:rPr lang="en-GB" sz="1800" b="0" dirty="0">
                <a:solidFill>
                  <a:srgbClr val="000000"/>
                </a:solidFill>
                <a:latin typeface="Courier New" panose="02070309020205020404" pitchFamily="49" charset="0"/>
              </a:rPr>
              <a:t>;</a:t>
            </a:r>
          </a:p>
          <a:p>
            <a:r>
              <a:rPr lang="en-GB" sz="1800" b="0" dirty="0">
                <a:solidFill>
                  <a:srgbClr val="000000"/>
                </a:solidFill>
                <a:latin typeface="Courier New" panose="02070309020205020404" pitchFamily="49" charset="0"/>
              </a:rPr>
              <a:t>   </a:t>
            </a:r>
            <a:r>
              <a:rPr lang="en-GB" sz="1800" b="0" dirty="0">
                <a:solidFill>
                  <a:srgbClr val="0000FF"/>
                </a:solidFill>
                <a:latin typeface="Courier New" panose="02070309020205020404" pitchFamily="49" charset="0"/>
              </a:rPr>
              <a:t>value</a:t>
            </a:r>
            <a:r>
              <a:rPr lang="en-GB" sz="1800" b="0" dirty="0">
                <a:solidFill>
                  <a:srgbClr val="000000"/>
                </a:solidFill>
                <a:latin typeface="Courier New" panose="02070309020205020404" pitchFamily="49" charset="0"/>
              </a:rPr>
              <a:t> age (</a:t>
            </a:r>
            <a:r>
              <a:rPr lang="en-GB" sz="1800" b="0" dirty="0">
                <a:solidFill>
                  <a:srgbClr val="0000FF"/>
                </a:solidFill>
                <a:latin typeface="Courier New" panose="02070309020205020404" pitchFamily="49" charset="0"/>
              </a:rPr>
              <a:t>multilabel</a:t>
            </a:r>
            <a:r>
              <a:rPr lang="en-GB" sz="1800" b="0" dirty="0">
                <a:solidFill>
                  <a:srgbClr val="000000"/>
                </a:solidFill>
                <a:latin typeface="Courier New" panose="02070309020205020404" pitchFamily="49" charset="0"/>
              </a:rPr>
              <a:t> </a:t>
            </a:r>
            <a:r>
              <a:rPr lang="en-GB" sz="1800" b="0" dirty="0" err="1">
                <a:solidFill>
                  <a:srgbClr val="0000FF"/>
                </a:solidFill>
                <a:latin typeface="Courier New" panose="02070309020205020404" pitchFamily="49" charset="0"/>
              </a:rPr>
              <a:t>notsorted</a:t>
            </a:r>
            <a:r>
              <a:rPr lang="en-GB" sz="1800" b="0" dirty="0">
                <a:solidFill>
                  <a:srgbClr val="000000"/>
                </a:solidFill>
                <a:latin typeface="Courier New" panose="02070309020205020404" pitchFamily="49" charset="0"/>
              </a:rPr>
              <a:t>)</a:t>
            </a:r>
          </a:p>
          <a:p>
            <a:r>
              <a:rPr lang="en-GB" sz="1800" b="0" dirty="0">
                <a:solidFill>
                  <a:srgbClr val="000000"/>
                </a:solidFill>
                <a:latin typeface="Courier New" panose="02070309020205020404" pitchFamily="49" charset="0"/>
              </a:rPr>
              <a:t>      </a:t>
            </a:r>
            <a:r>
              <a:rPr lang="en-GB" sz="1800" b="1" dirty="0">
                <a:solidFill>
                  <a:srgbClr val="008080"/>
                </a:solidFill>
                <a:latin typeface="Courier New" panose="02070309020205020404" pitchFamily="49" charset="0"/>
              </a:rPr>
              <a:t>0</a:t>
            </a:r>
            <a:r>
              <a:rPr lang="en-GB" sz="1800" b="0" dirty="0">
                <a:solidFill>
                  <a:srgbClr val="000000"/>
                </a:solidFill>
                <a:latin typeface="Courier New" panose="02070309020205020404" pitchFamily="49" charset="0"/>
              </a:rPr>
              <a:t> -&lt; </a:t>
            </a:r>
            <a:r>
              <a:rPr lang="en-GB" sz="1800" b="1" dirty="0">
                <a:solidFill>
                  <a:srgbClr val="008080"/>
                </a:solidFill>
                <a:latin typeface="Courier New" panose="02070309020205020404" pitchFamily="49" charset="0"/>
              </a:rPr>
              <a:t>18</a:t>
            </a:r>
            <a:r>
              <a:rPr lang="en-GB" sz="1800" b="0" dirty="0">
                <a:solidFill>
                  <a:srgbClr val="000000"/>
                </a:solidFill>
                <a:latin typeface="Courier New" panose="02070309020205020404" pitchFamily="49" charset="0"/>
              </a:rPr>
              <a:t>    = </a:t>
            </a:r>
            <a:r>
              <a:rPr lang="en-GB" sz="1800" b="0" dirty="0">
                <a:solidFill>
                  <a:srgbClr val="800080"/>
                </a:solidFill>
                <a:latin typeface="Courier New" panose="02070309020205020404" pitchFamily="49" charset="0"/>
              </a:rPr>
              <a:t>'&lt;18'</a:t>
            </a:r>
            <a:endParaRPr lang="en-GB" sz="1800" b="0" dirty="0">
              <a:solidFill>
                <a:srgbClr val="000000"/>
              </a:solidFill>
              <a:latin typeface="Courier New" panose="02070309020205020404" pitchFamily="49" charset="0"/>
            </a:endParaRPr>
          </a:p>
          <a:p>
            <a:r>
              <a:rPr lang="en-GB" sz="1800" b="0" dirty="0">
                <a:solidFill>
                  <a:srgbClr val="000000"/>
                </a:solidFill>
                <a:latin typeface="Courier New" panose="02070309020205020404" pitchFamily="49" charset="0"/>
              </a:rPr>
              <a:t>      </a:t>
            </a:r>
            <a:r>
              <a:rPr lang="en-GB" sz="1800" b="1" dirty="0">
                <a:solidFill>
                  <a:srgbClr val="008080"/>
                </a:solidFill>
                <a:latin typeface="Courier New" panose="02070309020205020404" pitchFamily="49" charset="0"/>
              </a:rPr>
              <a:t>18</a:t>
            </a:r>
            <a:r>
              <a:rPr lang="en-GB" sz="1800" b="0" dirty="0">
                <a:solidFill>
                  <a:srgbClr val="000000"/>
                </a:solidFill>
                <a:latin typeface="Courier New" panose="02070309020205020404" pitchFamily="49" charset="0"/>
              </a:rPr>
              <a:t> -&lt; </a:t>
            </a:r>
            <a:r>
              <a:rPr lang="en-GB" sz="1800" b="1" dirty="0">
                <a:solidFill>
                  <a:srgbClr val="008080"/>
                </a:solidFill>
                <a:latin typeface="Courier New" panose="02070309020205020404" pitchFamily="49" charset="0"/>
              </a:rPr>
              <a:t>20</a:t>
            </a:r>
            <a:r>
              <a:rPr lang="en-GB" sz="1800" b="0" dirty="0">
                <a:solidFill>
                  <a:srgbClr val="000000"/>
                </a:solidFill>
                <a:latin typeface="Courier New" panose="02070309020205020404" pitchFamily="49" charset="0"/>
              </a:rPr>
              <a:t>   = </a:t>
            </a:r>
            <a:r>
              <a:rPr lang="en-GB" sz="1800" b="0" dirty="0">
                <a:solidFill>
                  <a:srgbClr val="800080"/>
                </a:solidFill>
                <a:latin typeface="Courier New" panose="02070309020205020404" pitchFamily="49" charset="0"/>
              </a:rPr>
              <a:t>'Teens'</a:t>
            </a:r>
            <a:endParaRPr lang="en-GB" sz="1800" b="0" dirty="0">
              <a:solidFill>
                <a:srgbClr val="000000"/>
              </a:solidFill>
              <a:latin typeface="Courier New" panose="02070309020205020404" pitchFamily="49" charset="0"/>
            </a:endParaRPr>
          </a:p>
          <a:p>
            <a:r>
              <a:rPr lang="en-GB" sz="1800" b="0" dirty="0">
                <a:solidFill>
                  <a:srgbClr val="000000"/>
                </a:solidFill>
                <a:latin typeface="Courier New" panose="02070309020205020404" pitchFamily="49" charset="0"/>
              </a:rPr>
              <a:t>      </a:t>
            </a:r>
            <a:r>
              <a:rPr lang="en-GB" sz="1800" b="1" dirty="0">
                <a:solidFill>
                  <a:srgbClr val="008080"/>
                </a:solidFill>
                <a:latin typeface="Courier New" panose="02070309020205020404" pitchFamily="49" charset="0"/>
              </a:rPr>
              <a:t>20</a:t>
            </a:r>
            <a:r>
              <a:rPr lang="en-GB" sz="1800" b="0" dirty="0">
                <a:solidFill>
                  <a:srgbClr val="000000"/>
                </a:solidFill>
                <a:latin typeface="Courier New" panose="02070309020205020404" pitchFamily="49" charset="0"/>
              </a:rPr>
              <a:t> -&lt; </a:t>
            </a:r>
            <a:r>
              <a:rPr lang="en-GB" sz="1800" b="1" dirty="0">
                <a:solidFill>
                  <a:srgbClr val="008080"/>
                </a:solidFill>
                <a:latin typeface="Courier New" panose="02070309020205020404" pitchFamily="49" charset="0"/>
              </a:rPr>
              <a:t>30</a:t>
            </a:r>
            <a:r>
              <a:rPr lang="en-GB" sz="1800" b="0" dirty="0">
                <a:solidFill>
                  <a:srgbClr val="000000"/>
                </a:solidFill>
                <a:latin typeface="Courier New" panose="02070309020205020404" pitchFamily="49" charset="0"/>
              </a:rPr>
              <a:t>   = </a:t>
            </a:r>
            <a:r>
              <a:rPr lang="en-GB" sz="1800" b="0" dirty="0">
                <a:solidFill>
                  <a:srgbClr val="800080"/>
                </a:solidFill>
                <a:latin typeface="Courier New" panose="02070309020205020404" pitchFamily="49" charset="0"/>
              </a:rPr>
              <a:t>'Twenties'</a:t>
            </a:r>
            <a:endParaRPr lang="en-GB" sz="1800" b="0" dirty="0">
              <a:solidFill>
                <a:srgbClr val="000000"/>
              </a:solidFill>
              <a:latin typeface="Courier New" panose="02070309020205020404" pitchFamily="49" charset="0"/>
            </a:endParaRPr>
          </a:p>
          <a:p>
            <a:r>
              <a:rPr lang="en-GB" sz="1800" b="0" dirty="0">
                <a:solidFill>
                  <a:srgbClr val="000000"/>
                </a:solidFill>
                <a:latin typeface="Courier New" panose="02070309020205020404" pitchFamily="49" charset="0"/>
              </a:rPr>
              <a:t>      </a:t>
            </a:r>
            <a:r>
              <a:rPr lang="en-GB" sz="1800" b="1" dirty="0">
                <a:solidFill>
                  <a:srgbClr val="008080"/>
                </a:solidFill>
                <a:latin typeface="Courier New" panose="02070309020205020404" pitchFamily="49" charset="0"/>
              </a:rPr>
              <a:t>30</a:t>
            </a:r>
            <a:r>
              <a:rPr lang="en-GB" sz="1800" b="0" dirty="0">
                <a:solidFill>
                  <a:srgbClr val="000000"/>
                </a:solidFill>
                <a:latin typeface="Courier New" panose="02070309020205020404" pitchFamily="49" charset="0"/>
              </a:rPr>
              <a:t> -&lt; </a:t>
            </a:r>
            <a:r>
              <a:rPr lang="en-GB" sz="1800" b="1" dirty="0">
                <a:solidFill>
                  <a:srgbClr val="008080"/>
                </a:solidFill>
                <a:latin typeface="Courier New" panose="02070309020205020404" pitchFamily="49" charset="0"/>
              </a:rPr>
              <a:t>40</a:t>
            </a:r>
            <a:r>
              <a:rPr lang="en-GB" sz="1800" b="0" dirty="0">
                <a:solidFill>
                  <a:srgbClr val="000000"/>
                </a:solidFill>
                <a:latin typeface="Courier New" panose="02070309020205020404" pitchFamily="49" charset="0"/>
              </a:rPr>
              <a:t>   = </a:t>
            </a:r>
            <a:r>
              <a:rPr lang="en-GB" sz="1800" b="0" dirty="0">
                <a:solidFill>
                  <a:srgbClr val="800080"/>
                </a:solidFill>
                <a:latin typeface="Courier New" panose="02070309020205020404" pitchFamily="49" charset="0"/>
              </a:rPr>
              <a:t>'Thirties'</a:t>
            </a:r>
            <a:endParaRPr lang="en-GB" sz="1800" b="0" dirty="0">
              <a:solidFill>
                <a:srgbClr val="000000"/>
              </a:solidFill>
              <a:latin typeface="Courier New" panose="02070309020205020404" pitchFamily="49" charset="0"/>
            </a:endParaRPr>
          </a:p>
          <a:p>
            <a:r>
              <a:rPr lang="en-US" sz="1800" b="0" dirty="0">
                <a:solidFill>
                  <a:srgbClr val="000000"/>
                </a:solidFill>
                <a:latin typeface="Courier New" panose="02070309020205020404" pitchFamily="49" charset="0"/>
              </a:rPr>
              <a:t>      </a:t>
            </a:r>
            <a:r>
              <a:rPr lang="en-US" sz="1800" b="1" dirty="0">
                <a:solidFill>
                  <a:srgbClr val="008080"/>
                </a:solidFill>
                <a:latin typeface="Courier New" panose="02070309020205020404" pitchFamily="49" charset="0"/>
              </a:rPr>
              <a:t>0</a:t>
            </a:r>
            <a:r>
              <a:rPr lang="en-US" sz="1800" b="0" dirty="0">
                <a:solidFill>
                  <a:srgbClr val="000000"/>
                </a:solidFill>
                <a:latin typeface="Courier New" panose="02070309020205020404" pitchFamily="49" charset="0"/>
              </a:rPr>
              <a:t>  -&lt; </a:t>
            </a:r>
            <a:r>
              <a:rPr lang="en-US" sz="1800" b="1" dirty="0">
                <a:solidFill>
                  <a:srgbClr val="008080"/>
                </a:solidFill>
                <a:latin typeface="Courier New" panose="02070309020205020404" pitchFamily="49" charset="0"/>
              </a:rPr>
              <a:t>40</a:t>
            </a:r>
            <a:r>
              <a:rPr lang="en-US" sz="1800" b="0" dirty="0">
                <a:solidFill>
                  <a:srgbClr val="000000"/>
                </a:solidFill>
                <a:latin typeface="Courier New" panose="02070309020205020404" pitchFamily="49" charset="0"/>
              </a:rPr>
              <a:t>   = </a:t>
            </a:r>
            <a:r>
              <a:rPr lang="en-US" sz="1800" b="0" dirty="0">
                <a:solidFill>
                  <a:srgbClr val="800080"/>
                </a:solidFill>
                <a:latin typeface="Courier New" panose="02070309020205020404" pitchFamily="49" charset="0"/>
              </a:rPr>
              <a:t>'Below 40'</a:t>
            </a:r>
            <a:endParaRPr lang="en-US" sz="1800" b="0" dirty="0">
              <a:solidFill>
                <a:srgbClr val="000000"/>
              </a:solidFill>
              <a:latin typeface="Courier New" panose="02070309020205020404" pitchFamily="49" charset="0"/>
            </a:endParaRPr>
          </a:p>
          <a:p>
            <a:r>
              <a:rPr lang="en-US" sz="1800" b="0" dirty="0">
                <a:solidFill>
                  <a:srgbClr val="000000"/>
                </a:solidFill>
                <a:latin typeface="Courier New" panose="02070309020205020404" pitchFamily="49" charset="0"/>
              </a:rPr>
              <a:t>      </a:t>
            </a:r>
            <a:r>
              <a:rPr lang="en-US" sz="1800" b="1" dirty="0">
                <a:solidFill>
                  <a:srgbClr val="008080"/>
                </a:solidFill>
                <a:latin typeface="Courier New" panose="02070309020205020404" pitchFamily="49" charset="0"/>
              </a:rPr>
              <a:t>40</a:t>
            </a:r>
            <a:r>
              <a:rPr lang="en-US" sz="1800" b="0" dirty="0">
                <a:solidFill>
                  <a:srgbClr val="000000"/>
                </a:solidFill>
                <a:latin typeface="Courier New" panose="02070309020205020404" pitchFamily="49" charset="0"/>
              </a:rPr>
              <a:t> - high  = </a:t>
            </a:r>
            <a:r>
              <a:rPr lang="en-US" sz="1800" b="0" dirty="0">
                <a:solidFill>
                  <a:srgbClr val="800080"/>
                </a:solidFill>
                <a:latin typeface="Courier New" panose="02070309020205020404" pitchFamily="49" charset="0"/>
              </a:rPr>
              <a:t>'Above 40'</a:t>
            </a:r>
            <a:endParaRPr lang="en-US" sz="1800" b="0" dirty="0">
              <a:solidFill>
                <a:srgbClr val="000000"/>
              </a:solidFill>
              <a:latin typeface="Courier New" panose="02070309020205020404" pitchFamily="49" charset="0"/>
            </a:endParaRPr>
          </a:p>
          <a:p>
            <a:r>
              <a:rPr lang="en-GB" sz="1800" b="0" dirty="0">
                <a:solidFill>
                  <a:srgbClr val="000000"/>
                </a:solidFill>
                <a:latin typeface="Courier New" panose="02070309020205020404" pitchFamily="49" charset="0"/>
              </a:rPr>
              <a:t>      low - high = </a:t>
            </a:r>
            <a:r>
              <a:rPr lang="en-GB" sz="1800" b="0" dirty="0">
                <a:solidFill>
                  <a:srgbClr val="800080"/>
                </a:solidFill>
                <a:latin typeface="Courier New" panose="02070309020205020404" pitchFamily="49" charset="0"/>
              </a:rPr>
              <a:t>'All'</a:t>
            </a:r>
            <a:r>
              <a:rPr lang="en-GB" sz="1800" b="0" dirty="0">
                <a:solidFill>
                  <a:srgbClr val="000000"/>
                </a:solidFill>
                <a:latin typeface="Courier New" panose="02070309020205020404" pitchFamily="49" charset="0"/>
              </a:rPr>
              <a:t>; </a:t>
            </a:r>
          </a:p>
          <a:p>
            <a:r>
              <a:rPr lang="en-GB" sz="1800" dirty="0">
                <a:solidFill>
                  <a:srgbClr val="000000"/>
                </a:solidFill>
                <a:latin typeface="Courier New" panose="02070309020205020404" pitchFamily="49" charset="0"/>
              </a:rPr>
              <a:t>   </a:t>
            </a:r>
            <a:r>
              <a:rPr lang="en-GB" sz="1800" dirty="0">
                <a:solidFill>
                  <a:srgbClr val="0000FF"/>
                </a:solidFill>
                <a:latin typeface="Courier New" panose="02070309020205020404" pitchFamily="49" charset="0"/>
              </a:rPr>
              <a:t>value</a:t>
            </a:r>
            <a:r>
              <a:rPr lang="en-GB" sz="1800" dirty="0">
                <a:solidFill>
                  <a:srgbClr val="000000"/>
                </a:solidFill>
                <a:latin typeface="Courier New" panose="02070309020205020404" pitchFamily="49" charset="0"/>
              </a:rPr>
              <a:t> eligible</a:t>
            </a:r>
          </a:p>
          <a:p>
            <a:r>
              <a:rPr lang="en-GB" sz="1800" dirty="0">
                <a:solidFill>
                  <a:srgbClr val="000000"/>
                </a:solidFill>
                <a:latin typeface="Courier New" panose="02070309020205020404" pitchFamily="49" charset="0"/>
              </a:rPr>
              <a:t>      low - </a:t>
            </a:r>
            <a:r>
              <a:rPr lang="en-GB" sz="1800" b="1" dirty="0">
                <a:solidFill>
                  <a:srgbClr val="008080"/>
                </a:solidFill>
                <a:latin typeface="Courier New" panose="02070309020205020404" pitchFamily="49" charset="0"/>
              </a:rPr>
              <a:t>10</a:t>
            </a:r>
            <a:r>
              <a:rPr lang="en-GB" sz="1800" b="0" dirty="0">
                <a:solidFill>
                  <a:srgbClr val="000000"/>
                </a:solidFill>
                <a:latin typeface="Courier New" panose="02070309020205020404" pitchFamily="49" charset="0"/>
              </a:rPr>
              <a:t>   = </a:t>
            </a:r>
            <a:r>
              <a:rPr lang="en-GB" sz="1800" b="0" dirty="0">
                <a:solidFill>
                  <a:srgbClr val="800080"/>
                </a:solidFill>
                <a:latin typeface="Courier New" panose="02070309020205020404" pitchFamily="49" charset="0"/>
              </a:rPr>
              <a:t>'Crimson'</a:t>
            </a:r>
            <a:endParaRPr lang="en-GB" sz="1800" b="0" dirty="0">
              <a:solidFill>
                <a:srgbClr val="000000"/>
              </a:solidFill>
              <a:latin typeface="Courier New" panose="02070309020205020404" pitchFamily="49" charset="0"/>
            </a:endParaRPr>
          </a:p>
          <a:p>
            <a:r>
              <a:rPr lang="en-GB" sz="1800" b="0" dirty="0">
                <a:solidFill>
                  <a:srgbClr val="000000"/>
                </a:solidFill>
                <a:latin typeface="Courier New" panose="02070309020205020404" pitchFamily="49" charset="0"/>
              </a:rPr>
              <a:t>      </a:t>
            </a:r>
            <a:r>
              <a:rPr lang="en-GB" sz="1800" b="1" dirty="0">
                <a:solidFill>
                  <a:srgbClr val="008080"/>
                </a:solidFill>
                <a:latin typeface="Courier New" panose="02070309020205020404" pitchFamily="49" charset="0"/>
              </a:rPr>
              <a:t>11</a:t>
            </a:r>
            <a:r>
              <a:rPr lang="en-GB" sz="1800" b="0" dirty="0">
                <a:solidFill>
                  <a:srgbClr val="000000"/>
                </a:solidFill>
                <a:latin typeface="Courier New" panose="02070309020205020404" pitchFamily="49" charset="0"/>
              </a:rPr>
              <a:t>  - &lt; </a:t>
            </a:r>
            <a:r>
              <a:rPr lang="en-GB" sz="1800" b="1" dirty="0">
                <a:solidFill>
                  <a:srgbClr val="008080"/>
                </a:solidFill>
                <a:latin typeface="Courier New" panose="02070309020205020404" pitchFamily="49" charset="0"/>
              </a:rPr>
              <a:t>20</a:t>
            </a:r>
            <a:r>
              <a:rPr lang="en-GB" sz="1800" b="0" dirty="0">
                <a:solidFill>
                  <a:srgbClr val="000000"/>
                </a:solidFill>
                <a:latin typeface="Courier New" panose="02070309020205020404" pitchFamily="49" charset="0"/>
              </a:rPr>
              <a:t> = </a:t>
            </a:r>
            <a:r>
              <a:rPr lang="en-GB" sz="1800" b="0" dirty="0">
                <a:solidFill>
                  <a:srgbClr val="800080"/>
                </a:solidFill>
                <a:latin typeface="Courier New" panose="02070309020205020404" pitchFamily="49" charset="0"/>
              </a:rPr>
              <a:t>'</a:t>
            </a:r>
            <a:r>
              <a:rPr lang="en-GB" sz="1800" b="0" dirty="0" err="1">
                <a:solidFill>
                  <a:srgbClr val="800080"/>
                </a:solidFill>
                <a:latin typeface="Courier New" panose="02070309020205020404" pitchFamily="49" charset="0"/>
              </a:rPr>
              <a:t>NavajoWhite</a:t>
            </a:r>
            <a:r>
              <a:rPr lang="en-GB" sz="1800" b="0" dirty="0">
                <a:solidFill>
                  <a:srgbClr val="800080"/>
                </a:solidFill>
                <a:latin typeface="Courier New" panose="02070309020205020404" pitchFamily="49" charset="0"/>
              </a:rPr>
              <a:t>'</a:t>
            </a:r>
            <a:endParaRPr lang="en-GB" sz="1800" b="0" dirty="0">
              <a:solidFill>
                <a:srgbClr val="000000"/>
              </a:solidFill>
              <a:latin typeface="Courier New" panose="02070309020205020404" pitchFamily="49" charset="0"/>
            </a:endParaRPr>
          </a:p>
          <a:p>
            <a:r>
              <a:rPr lang="en-GB" sz="1800" b="0" dirty="0">
                <a:solidFill>
                  <a:srgbClr val="000000"/>
                </a:solidFill>
                <a:latin typeface="Courier New" panose="02070309020205020404" pitchFamily="49" charset="0"/>
              </a:rPr>
              <a:t>      </a:t>
            </a:r>
            <a:r>
              <a:rPr lang="en-GB" sz="1800" b="1" dirty="0">
                <a:solidFill>
                  <a:srgbClr val="008080"/>
                </a:solidFill>
                <a:latin typeface="Courier New" panose="02070309020205020404" pitchFamily="49" charset="0"/>
              </a:rPr>
              <a:t>20</a:t>
            </a:r>
            <a:r>
              <a:rPr lang="en-GB" sz="1800" b="0" dirty="0">
                <a:solidFill>
                  <a:srgbClr val="000000"/>
                </a:solidFill>
                <a:latin typeface="Courier New" panose="02070309020205020404" pitchFamily="49" charset="0"/>
              </a:rPr>
              <a:t>  - high = </a:t>
            </a:r>
            <a:r>
              <a:rPr lang="en-GB" sz="1800" b="0" dirty="0">
                <a:solidFill>
                  <a:srgbClr val="800080"/>
                </a:solidFill>
                <a:latin typeface="Courier New" panose="02070309020205020404" pitchFamily="49" charset="0"/>
              </a:rPr>
              <a:t>'</a:t>
            </a:r>
            <a:r>
              <a:rPr lang="en-GB" sz="1800" b="0" dirty="0" err="1">
                <a:solidFill>
                  <a:srgbClr val="800080"/>
                </a:solidFill>
                <a:latin typeface="Courier New" panose="02070309020205020404" pitchFamily="49" charset="0"/>
              </a:rPr>
              <a:t>MediumSeaGreen</a:t>
            </a:r>
            <a:r>
              <a:rPr lang="en-GB" sz="1800" b="0" dirty="0">
                <a:solidFill>
                  <a:srgbClr val="800080"/>
                </a:solidFill>
                <a:latin typeface="Courier New" panose="02070309020205020404" pitchFamily="49" charset="0"/>
              </a:rPr>
              <a:t>'</a:t>
            </a:r>
            <a:r>
              <a:rPr lang="en-GB" sz="1800" b="0" dirty="0">
                <a:solidFill>
                  <a:srgbClr val="000000"/>
                </a:solidFill>
                <a:latin typeface="Courier New" panose="02070309020205020404" pitchFamily="49" charset="0"/>
              </a:rPr>
              <a:t>;</a:t>
            </a:r>
          </a:p>
          <a:p>
            <a:r>
              <a:rPr lang="en-GB" sz="1800" b="1" dirty="0">
                <a:solidFill>
                  <a:srgbClr val="000080"/>
                </a:solidFill>
                <a:latin typeface="Courier New" panose="02070309020205020404" pitchFamily="49" charset="0"/>
              </a:rPr>
              <a:t>run</a:t>
            </a:r>
            <a:r>
              <a:rPr lang="en-GB" sz="1800" b="0" dirty="0">
                <a:solidFill>
                  <a:srgbClr val="000000"/>
                </a:solidFill>
                <a:latin typeface="Courier New" panose="02070309020205020404" pitchFamily="49" charset="0"/>
              </a:rPr>
              <a:t>;</a:t>
            </a:r>
            <a:endParaRPr lang="en-GB" dirty="0"/>
          </a:p>
        </p:txBody>
      </p:sp>
    </p:spTree>
    <p:extLst>
      <p:ext uri="{BB962C8B-B14F-4D97-AF65-F5344CB8AC3E}">
        <p14:creationId xmlns:p14="http://schemas.microsoft.com/office/powerpoint/2010/main" val="2911382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9B0F-7CD6-4C88-AA3B-CA52FEB9D29F}"/>
              </a:ext>
            </a:extLst>
          </p:cNvPr>
          <p:cNvSpPr>
            <a:spLocks noGrp="1"/>
          </p:cNvSpPr>
          <p:nvPr>
            <p:ph type="title"/>
          </p:nvPr>
        </p:nvSpPr>
        <p:spPr>
          <a:xfrm>
            <a:off x="622300" y="77371"/>
            <a:ext cx="10515600" cy="843280"/>
          </a:xfrm>
          <a:solidFill>
            <a:srgbClr val="0070C0"/>
          </a:solidFill>
        </p:spPr>
        <p:txBody>
          <a:bodyPr/>
          <a:lstStyle/>
          <a:p>
            <a:pPr algn="ctr"/>
            <a:r>
              <a:rPr lang="en-GB" dirty="0">
                <a:solidFill>
                  <a:schemeClr val="bg1"/>
                </a:solidFill>
              </a:rPr>
              <a:t>Multilabel formats and Proc Report</a:t>
            </a:r>
          </a:p>
        </p:txBody>
      </p:sp>
      <p:sp>
        <p:nvSpPr>
          <p:cNvPr id="3" name="Content Placeholder 2">
            <a:extLst>
              <a:ext uri="{FF2B5EF4-FFF2-40B4-BE49-F238E27FC236}">
                <a16:creationId xmlns:a16="http://schemas.microsoft.com/office/drawing/2014/main" id="{441E2F23-4912-4579-B278-FB810CBD3AD6}"/>
              </a:ext>
            </a:extLst>
          </p:cNvPr>
          <p:cNvSpPr>
            <a:spLocks noGrp="1"/>
          </p:cNvSpPr>
          <p:nvPr>
            <p:ph idx="1"/>
          </p:nvPr>
        </p:nvSpPr>
        <p:spPr>
          <a:xfrm>
            <a:off x="203200" y="1488638"/>
            <a:ext cx="11049000" cy="3924935"/>
          </a:xfrm>
        </p:spPr>
        <p:txBody>
          <a:bodyPr>
            <a:normAutofit/>
          </a:bodyPr>
          <a:lstStyle/>
          <a:p>
            <a:endParaRPr lang="en-US" dirty="0"/>
          </a:p>
          <a:p>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endParaRPr lang="en-GB" dirty="0"/>
          </a:p>
          <a:p>
            <a:pPr lvl="1"/>
            <a:endParaRPr lang="en-GB" dirty="0"/>
          </a:p>
          <a:p>
            <a:pPr lvl="1"/>
            <a:endParaRPr lang="en-US" dirty="0"/>
          </a:p>
        </p:txBody>
      </p:sp>
      <p:sp>
        <p:nvSpPr>
          <p:cNvPr id="17" name="TextBox 16">
            <a:extLst>
              <a:ext uri="{FF2B5EF4-FFF2-40B4-BE49-F238E27FC236}">
                <a16:creationId xmlns:a16="http://schemas.microsoft.com/office/drawing/2014/main" id="{BDEE8386-DB74-47B3-BB5B-77B88159D6F0}"/>
              </a:ext>
            </a:extLst>
          </p:cNvPr>
          <p:cNvSpPr txBox="1"/>
          <p:nvPr/>
        </p:nvSpPr>
        <p:spPr>
          <a:xfrm>
            <a:off x="736600" y="898098"/>
            <a:ext cx="10515600" cy="2862322"/>
          </a:xfrm>
          <a:prstGeom prst="rect">
            <a:avLst/>
          </a:prstGeom>
          <a:noFill/>
        </p:spPr>
        <p:txBody>
          <a:bodyPr wrap="square">
            <a:spAutoFit/>
          </a:bodyPr>
          <a:lstStyle/>
          <a:p>
            <a:endParaRPr lang="en-GB" sz="1800" dirty="0">
              <a:solidFill>
                <a:srgbClr val="000000"/>
              </a:solidFill>
              <a:latin typeface="Courier New" panose="02070309020205020404" pitchFamily="49" charset="0"/>
            </a:endParaRPr>
          </a:p>
          <a:p>
            <a:r>
              <a:rPr lang="en-US" sz="1800" b="1" dirty="0">
                <a:solidFill>
                  <a:srgbClr val="000080"/>
                </a:solidFill>
                <a:latin typeface="Courier New" panose="02070309020205020404" pitchFamily="49" charset="0"/>
              </a:rPr>
              <a:t>proc</a:t>
            </a:r>
            <a:r>
              <a:rPr lang="en-US" sz="1800" b="0" dirty="0">
                <a:solidFill>
                  <a:srgbClr val="000000"/>
                </a:solidFill>
                <a:latin typeface="Courier New" panose="02070309020205020404" pitchFamily="49" charset="0"/>
              </a:rPr>
              <a:t> </a:t>
            </a:r>
            <a:r>
              <a:rPr lang="en-US" sz="1800" b="1" dirty="0">
                <a:solidFill>
                  <a:srgbClr val="000080"/>
                </a:solidFill>
                <a:latin typeface="Courier New" panose="02070309020205020404" pitchFamily="49" charset="0"/>
              </a:rPr>
              <a:t>report</a:t>
            </a:r>
            <a:r>
              <a:rPr lang="en-US" sz="1800" b="0" dirty="0">
                <a:solidFill>
                  <a:srgbClr val="000000"/>
                </a:solidFill>
                <a:latin typeface="Courier New" panose="02070309020205020404" pitchFamily="49" charset="0"/>
              </a:rPr>
              <a:t> </a:t>
            </a:r>
            <a:r>
              <a:rPr lang="en-US" sz="1800" b="0" dirty="0">
                <a:solidFill>
                  <a:srgbClr val="0000FF"/>
                </a:solidFill>
                <a:latin typeface="Courier New" panose="02070309020205020404" pitchFamily="49" charset="0"/>
              </a:rPr>
              <a:t>data</a:t>
            </a:r>
            <a:r>
              <a:rPr lang="en-US" sz="1800" b="0" dirty="0">
                <a:solidFill>
                  <a:srgbClr val="000000"/>
                </a:solidFill>
                <a:latin typeface="Courier New" panose="02070309020205020404" pitchFamily="49" charset="0"/>
              </a:rPr>
              <a:t> = phuse.dm </a:t>
            </a:r>
            <a:r>
              <a:rPr lang="en-GB" sz="1800" b="0" dirty="0" err="1">
                <a:solidFill>
                  <a:srgbClr val="0000FF"/>
                </a:solidFill>
                <a:latin typeface="Courier New" panose="02070309020205020404" pitchFamily="49" charset="0"/>
              </a:rPr>
              <a:t>nowd</a:t>
            </a:r>
            <a:r>
              <a:rPr lang="en-GB" sz="1800" b="0" dirty="0">
                <a:solidFill>
                  <a:srgbClr val="000000"/>
                </a:solidFill>
                <a:latin typeface="Courier New" panose="02070309020205020404" pitchFamily="49" charset="0"/>
              </a:rPr>
              <a:t> </a:t>
            </a:r>
            <a:r>
              <a:rPr lang="en-GB" sz="1800" b="0" dirty="0">
                <a:solidFill>
                  <a:srgbClr val="0000FF"/>
                </a:solidFill>
                <a:latin typeface="Courier New" panose="02070309020205020404" pitchFamily="49" charset="0"/>
              </a:rPr>
              <a:t>missing</a:t>
            </a:r>
          </a:p>
          <a:p>
            <a:r>
              <a:rPr lang="en-US" sz="1800" b="0" dirty="0">
                <a:solidFill>
                  <a:srgbClr val="000000"/>
                </a:solidFill>
                <a:latin typeface="Courier New" panose="02070309020205020404" pitchFamily="49" charset="0"/>
              </a:rPr>
              <a:t>   </a:t>
            </a:r>
            <a:r>
              <a:rPr lang="en-US" sz="1800" b="0" dirty="0">
                <a:solidFill>
                  <a:srgbClr val="0000FF"/>
                </a:solidFill>
                <a:latin typeface="Courier New" panose="02070309020205020404" pitchFamily="49" charset="0"/>
              </a:rPr>
              <a:t>column</a:t>
            </a:r>
            <a:r>
              <a:rPr lang="en-US" sz="1800" b="0" dirty="0">
                <a:solidFill>
                  <a:srgbClr val="000000"/>
                </a:solidFill>
                <a:latin typeface="Courier New" panose="02070309020205020404" pitchFamily="49" charset="0"/>
              </a:rPr>
              <a:t> trt01a age </a:t>
            </a:r>
            <a:r>
              <a:rPr lang="en-US" sz="1800" b="0" dirty="0" err="1">
                <a:solidFill>
                  <a:srgbClr val="000000"/>
                </a:solidFill>
                <a:latin typeface="Courier New" panose="02070309020205020404" pitchFamily="49" charset="0"/>
              </a:rPr>
              <a:t>age</a:t>
            </a:r>
            <a:r>
              <a:rPr lang="en-US" sz="1800" b="0" dirty="0">
                <a:solidFill>
                  <a:srgbClr val="000000"/>
                </a:solidFill>
                <a:latin typeface="Courier New" panose="02070309020205020404" pitchFamily="49" charset="0"/>
              </a:rPr>
              <a:t> = </a:t>
            </a:r>
            <a:r>
              <a:rPr lang="en-US" sz="1800" b="0" dirty="0" err="1">
                <a:solidFill>
                  <a:srgbClr val="000000"/>
                </a:solidFill>
                <a:latin typeface="Courier New" panose="02070309020205020404" pitchFamily="49" charset="0"/>
              </a:rPr>
              <a:t>agemean</a:t>
            </a:r>
            <a:r>
              <a:rPr lang="en-US" sz="1800" b="0" dirty="0">
                <a:solidFill>
                  <a:srgbClr val="000000"/>
                </a:solidFill>
                <a:latin typeface="Courier New" panose="02070309020205020404" pitchFamily="49" charset="0"/>
              </a:rPr>
              <a:t>;</a:t>
            </a:r>
          </a:p>
          <a:p>
            <a:r>
              <a:rPr lang="en-US" sz="1800" b="0" dirty="0">
                <a:solidFill>
                  <a:srgbClr val="000000"/>
                </a:solidFill>
                <a:latin typeface="Courier New" panose="02070309020205020404" pitchFamily="49" charset="0"/>
              </a:rPr>
              <a:t>   </a:t>
            </a:r>
            <a:r>
              <a:rPr lang="en-US" sz="1800" b="0" dirty="0">
                <a:solidFill>
                  <a:srgbClr val="0000FF"/>
                </a:solidFill>
                <a:latin typeface="Courier New" panose="02070309020205020404" pitchFamily="49" charset="0"/>
              </a:rPr>
              <a:t>define</a:t>
            </a:r>
            <a:r>
              <a:rPr lang="en-US" sz="1800" b="0" dirty="0">
                <a:solidFill>
                  <a:srgbClr val="000000"/>
                </a:solidFill>
                <a:latin typeface="Courier New" panose="02070309020205020404" pitchFamily="49" charset="0"/>
              </a:rPr>
              <a:t> trt01a / </a:t>
            </a:r>
            <a:r>
              <a:rPr lang="en-US" sz="1800" b="0" dirty="0">
                <a:solidFill>
                  <a:srgbClr val="0000FF"/>
                </a:solidFill>
                <a:latin typeface="Courier New" panose="02070309020205020404" pitchFamily="49" charset="0"/>
              </a:rPr>
              <a:t>group</a:t>
            </a:r>
            <a:r>
              <a:rPr lang="en-US" sz="1800" b="0" dirty="0">
                <a:solidFill>
                  <a:srgbClr val="000000"/>
                </a:solidFill>
                <a:latin typeface="Courier New" panose="02070309020205020404" pitchFamily="49" charset="0"/>
              </a:rPr>
              <a:t> </a:t>
            </a:r>
            <a:r>
              <a:rPr lang="en-US" sz="1800" b="0" dirty="0" err="1">
                <a:solidFill>
                  <a:srgbClr val="0000FF"/>
                </a:solidFill>
                <a:latin typeface="Courier New" panose="02070309020205020404" pitchFamily="49" charset="0"/>
              </a:rPr>
              <a:t>mlf</a:t>
            </a:r>
            <a:r>
              <a:rPr lang="en-US" sz="1800" b="0" dirty="0">
                <a:solidFill>
                  <a:srgbClr val="000000"/>
                </a:solidFill>
                <a:latin typeface="Courier New" panose="02070309020205020404" pitchFamily="49" charset="0"/>
              </a:rPr>
              <a:t> </a:t>
            </a:r>
            <a:r>
              <a:rPr lang="en-US" sz="1800" b="0" dirty="0">
                <a:solidFill>
                  <a:srgbClr val="0000FF"/>
                </a:solidFill>
                <a:latin typeface="Courier New" panose="02070309020205020404" pitchFamily="49" charset="0"/>
              </a:rPr>
              <a:t>format</a:t>
            </a:r>
            <a:r>
              <a:rPr lang="en-US" sz="1800" b="0" dirty="0">
                <a:solidFill>
                  <a:srgbClr val="000000"/>
                </a:solidFill>
                <a:latin typeface="Courier New" panose="02070309020205020404" pitchFamily="49" charset="0"/>
              </a:rPr>
              <a:t> = </a:t>
            </a:r>
            <a:r>
              <a:rPr lang="en-US" sz="1800" b="0" dirty="0">
                <a:solidFill>
                  <a:srgbClr val="008080"/>
                </a:solidFill>
                <a:latin typeface="Courier New" panose="02070309020205020404" pitchFamily="49" charset="0"/>
              </a:rPr>
              <a:t>$</a:t>
            </a:r>
            <a:r>
              <a:rPr lang="en-US" sz="1800" b="0" dirty="0" err="1">
                <a:solidFill>
                  <a:srgbClr val="008080"/>
                </a:solidFill>
                <a:latin typeface="Courier New" panose="02070309020205020404" pitchFamily="49" charset="0"/>
              </a:rPr>
              <a:t>trt</a:t>
            </a:r>
            <a:r>
              <a:rPr lang="en-US" sz="1800" b="0" dirty="0">
                <a:solidFill>
                  <a:srgbClr val="008080"/>
                </a:solidFill>
                <a:latin typeface="Courier New" panose="02070309020205020404" pitchFamily="49" charset="0"/>
              </a:rPr>
              <a:t>.</a:t>
            </a:r>
            <a:r>
              <a:rPr lang="en-US" sz="1800" b="0" dirty="0">
                <a:solidFill>
                  <a:srgbClr val="000000"/>
                </a:solidFill>
                <a:latin typeface="Courier New" panose="02070309020205020404" pitchFamily="49" charset="0"/>
              </a:rPr>
              <a:t>;</a:t>
            </a:r>
          </a:p>
          <a:p>
            <a:r>
              <a:rPr lang="en-US" sz="1800" b="0" dirty="0">
                <a:solidFill>
                  <a:srgbClr val="000000"/>
                </a:solidFill>
                <a:latin typeface="Courier New" panose="02070309020205020404" pitchFamily="49" charset="0"/>
              </a:rPr>
              <a:t>   </a:t>
            </a:r>
            <a:r>
              <a:rPr lang="en-US" sz="1800" b="0" dirty="0">
                <a:solidFill>
                  <a:srgbClr val="0000FF"/>
                </a:solidFill>
                <a:latin typeface="Courier New" panose="02070309020205020404" pitchFamily="49" charset="0"/>
              </a:rPr>
              <a:t>define</a:t>
            </a:r>
            <a:r>
              <a:rPr lang="en-US" sz="1800" b="0" dirty="0">
                <a:solidFill>
                  <a:srgbClr val="000000"/>
                </a:solidFill>
                <a:latin typeface="Courier New" panose="02070309020205020404" pitchFamily="49" charset="0"/>
              </a:rPr>
              <a:t> age    / order </a:t>
            </a:r>
            <a:r>
              <a:rPr lang="en-US" sz="1800" b="0" dirty="0" err="1">
                <a:solidFill>
                  <a:srgbClr val="0000FF"/>
                </a:solidFill>
                <a:latin typeface="Courier New" panose="02070309020205020404" pitchFamily="49" charset="0"/>
              </a:rPr>
              <a:t>order</a:t>
            </a:r>
            <a:r>
              <a:rPr lang="en-US" sz="1800" b="0" dirty="0">
                <a:solidFill>
                  <a:srgbClr val="000000"/>
                </a:solidFill>
                <a:latin typeface="Courier New" panose="02070309020205020404" pitchFamily="49" charset="0"/>
              </a:rPr>
              <a:t> = data </a:t>
            </a:r>
          </a:p>
          <a:p>
            <a:r>
              <a:rPr lang="en-US" sz="1800" b="0" dirty="0">
                <a:solidFill>
                  <a:srgbClr val="000000"/>
                </a:solidFill>
                <a:latin typeface="Courier New" panose="02070309020205020404" pitchFamily="49" charset="0"/>
              </a:rPr>
              <a:t>                   </a:t>
            </a:r>
            <a:r>
              <a:rPr lang="en-US" sz="1800" b="0" dirty="0">
                <a:solidFill>
                  <a:srgbClr val="0000FF"/>
                </a:solidFill>
                <a:latin typeface="Courier New" panose="02070309020205020404" pitchFamily="49" charset="0"/>
              </a:rPr>
              <a:t>across</a:t>
            </a:r>
            <a:r>
              <a:rPr lang="en-US" sz="1800" b="0" dirty="0">
                <a:solidFill>
                  <a:srgbClr val="000000"/>
                </a:solidFill>
                <a:latin typeface="Courier New" panose="02070309020205020404" pitchFamily="49" charset="0"/>
              </a:rPr>
              <a:t> </a:t>
            </a:r>
            <a:r>
              <a:rPr lang="en-US" sz="1800" b="0" dirty="0">
                <a:solidFill>
                  <a:srgbClr val="0000FF"/>
                </a:solidFill>
                <a:latin typeface="Courier New" panose="02070309020205020404" pitchFamily="49" charset="0"/>
              </a:rPr>
              <a:t>format</a:t>
            </a:r>
            <a:r>
              <a:rPr lang="en-US" sz="1800" b="0" dirty="0">
                <a:solidFill>
                  <a:srgbClr val="000000"/>
                </a:solidFill>
                <a:latin typeface="Courier New" panose="02070309020205020404" pitchFamily="49" charset="0"/>
              </a:rPr>
              <a:t> = </a:t>
            </a:r>
            <a:r>
              <a:rPr lang="en-US" sz="1800" b="0" dirty="0">
                <a:solidFill>
                  <a:srgbClr val="008080"/>
                </a:solidFill>
                <a:latin typeface="Courier New" panose="02070309020205020404" pitchFamily="49" charset="0"/>
              </a:rPr>
              <a:t>age.</a:t>
            </a:r>
            <a:r>
              <a:rPr lang="en-US" sz="1800" b="0" dirty="0">
                <a:solidFill>
                  <a:srgbClr val="000000"/>
                </a:solidFill>
                <a:latin typeface="Courier New" panose="02070309020205020404" pitchFamily="49" charset="0"/>
              </a:rPr>
              <a:t> </a:t>
            </a:r>
            <a:r>
              <a:rPr lang="en-US" sz="1800" b="0" dirty="0" err="1">
                <a:solidFill>
                  <a:srgbClr val="0000FF"/>
                </a:solidFill>
                <a:latin typeface="Courier New" panose="02070309020205020404" pitchFamily="49" charset="0"/>
              </a:rPr>
              <a:t>mlf</a:t>
            </a:r>
            <a:r>
              <a:rPr lang="en-US" sz="1800" b="0" dirty="0">
                <a:solidFill>
                  <a:srgbClr val="000000"/>
                </a:solidFill>
                <a:latin typeface="Courier New" panose="02070309020205020404" pitchFamily="49" charset="0"/>
              </a:rPr>
              <a:t> </a:t>
            </a:r>
            <a:r>
              <a:rPr lang="en-US" sz="1800" b="0" dirty="0" err="1">
                <a:solidFill>
                  <a:srgbClr val="0000FF"/>
                </a:solidFill>
                <a:latin typeface="Courier New" panose="02070309020205020404" pitchFamily="49" charset="0"/>
              </a:rPr>
              <a:t>preloadfmt</a:t>
            </a:r>
            <a:endParaRPr lang="en-US" sz="1800" b="0" dirty="0">
              <a:solidFill>
                <a:srgbClr val="000000"/>
              </a:solidFill>
              <a:latin typeface="Courier New" panose="02070309020205020404" pitchFamily="49" charset="0"/>
            </a:endParaRPr>
          </a:p>
          <a:p>
            <a:r>
              <a:rPr lang="en-US" sz="1800" b="0" dirty="0">
                <a:solidFill>
                  <a:srgbClr val="000000"/>
                </a:solidFill>
                <a:latin typeface="Courier New" panose="02070309020205020404" pitchFamily="49" charset="0"/>
              </a:rPr>
              <a:t>                   </a:t>
            </a:r>
            <a:r>
              <a:rPr lang="en-US" sz="1800" b="0" dirty="0">
                <a:solidFill>
                  <a:srgbClr val="800080"/>
                </a:solidFill>
                <a:latin typeface="Courier New" panose="02070309020205020404" pitchFamily="49" charset="0"/>
              </a:rPr>
              <a:t>"# Patients in each Age Category"</a:t>
            </a:r>
            <a:endParaRPr lang="en-US" sz="1800" b="0" dirty="0">
              <a:solidFill>
                <a:srgbClr val="000000"/>
              </a:solidFill>
              <a:latin typeface="Courier New" panose="02070309020205020404" pitchFamily="49" charset="0"/>
            </a:endParaRPr>
          </a:p>
          <a:p>
            <a:r>
              <a:rPr lang="en-GB" sz="1800" b="0" dirty="0">
                <a:solidFill>
                  <a:srgbClr val="000000"/>
                </a:solidFill>
                <a:latin typeface="Courier New" panose="02070309020205020404" pitchFamily="49" charset="0"/>
              </a:rPr>
              <a:t>                   </a:t>
            </a:r>
            <a:r>
              <a:rPr lang="en-GB" sz="1800" b="0" dirty="0">
                <a:solidFill>
                  <a:srgbClr val="0000FF"/>
                </a:solidFill>
                <a:latin typeface="Courier New" panose="02070309020205020404" pitchFamily="49" charset="0"/>
              </a:rPr>
              <a:t>style</a:t>
            </a:r>
            <a:r>
              <a:rPr lang="en-GB" sz="1800" b="0" dirty="0">
                <a:solidFill>
                  <a:srgbClr val="000000"/>
                </a:solidFill>
                <a:latin typeface="Courier New" panose="02070309020205020404" pitchFamily="49" charset="0"/>
              </a:rPr>
              <a:t> = [background = </a:t>
            </a:r>
            <a:r>
              <a:rPr lang="en-GB" sz="1800" b="0" dirty="0">
                <a:solidFill>
                  <a:srgbClr val="008080"/>
                </a:solidFill>
                <a:latin typeface="Courier New" panose="02070309020205020404" pitchFamily="49" charset="0"/>
              </a:rPr>
              <a:t>eligible.</a:t>
            </a:r>
            <a:r>
              <a:rPr lang="en-GB" sz="1800" b="0" dirty="0">
                <a:solidFill>
                  <a:srgbClr val="000000"/>
                </a:solidFill>
                <a:latin typeface="Courier New" panose="02070309020205020404" pitchFamily="49" charset="0"/>
              </a:rPr>
              <a:t>];</a:t>
            </a:r>
          </a:p>
          <a:p>
            <a:r>
              <a:rPr lang="en-US" sz="1800" b="0" dirty="0">
                <a:solidFill>
                  <a:srgbClr val="000000"/>
                </a:solidFill>
                <a:latin typeface="Courier New" panose="02070309020205020404" pitchFamily="49" charset="0"/>
              </a:rPr>
              <a:t>   </a:t>
            </a:r>
            <a:r>
              <a:rPr lang="en-US" sz="1800" b="0" dirty="0">
                <a:solidFill>
                  <a:srgbClr val="0000FF"/>
                </a:solidFill>
                <a:latin typeface="Courier New" panose="02070309020205020404" pitchFamily="49" charset="0"/>
              </a:rPr>
              <a:t>define</a:t>
            </a:r>
            <a:r>
              <a:rPr lang="en-US" sz="1800" b="0" dirty="0">
                <a:solidFill>
                  <a:srgbClr val="000000"/>
                </a:solidFill>
                <a:latin typeface="Courier New" panose="02070309020205020404" pitchFamily="49" charset="0"/>
              </a:rPr>
              <a:t> </a:t>
            </a:r>
            <a:r>
              <a:rPr lang="en-US" sz="1800" b="0" dirty="0" err="1">
                <a:solidFill>
                  <a:srgbClr val="000000"/>
                </a:solidFill>
                <a:latin typeface="Courier New" panose="02070309020205020404" pitchFamily="49" charset="0"/>
              </a:rPr>
              <a:t>agemean</a:t>
            </a:r>
            <a:r>
              <a:rPr lang="en-US" sz="1800" b="0" dirty="0">
                <a:solidFill>
                  <a:srgbClr val="000000"/>
                </a:solidFill>
                <a:latin typeface="Courier New" panose="02070309020205020404" pitchFamily="49" charset="0"/>
              </a:rPr>
              <a:t>   / </a:t>
            </a:r>
            <a:r>
              <a:rPr lang="en-US" sz="1800" b="0" dirty="0">
                <a:solidFill>
                  <a:srgbClr val="0000FF"/>
                </a:solidFill>
                <a:latin typeface="Courier New" panose="02070309020205020404" pitchFamily="49" charset="0"/>
              </a:rPr>
              <a:t>analysis</a:t>
            </a:r>
            <a:r>
              <a:rPr lang="en-US" sz="1800" b="0" dirty="0">
                <a:solidFill>
                  <a:srgbClr val="000000"/>
                </a:solidFill>
                <a:latin typeface="Courier New" panose="02070309020205020404" pitchFamily="49" charset="0"/>
              </a:rPr>
              <a:t> </a:t>
            </a:r>
            <a:r>
              <a:rPr lang="en-US" sz="1800" b="0" dirty="0">
                <a:solidFill>
                  <a:srgbClr val="0000FF"/>
                </a:solidFill>
                <a:latin typeface="Courier New" panose="02070309020205020404" pitchFamily="49" charset="0"/>
              </a:rPr>
              <a:t>mean</a:t>
            </a:r>
            <a:r>
              <a:rPr lang="en-US" sz="1800" b="0" dirty="0">
                <a:solidFill>
                  <a:srgbClr val="000000"/>
                </a:solidFill>
                <a:latin typeface="Courier New" panose="02070309020205020404" pitchFamily="49" charset="0"/>
              </a:rPr>
              <a:t> </a:t>
            </a:r>
            <a:r>
              <a:rPr lang="en-US" sz="1800" b="0" dirty="0">
                <a:solidFill>
                  <a:srgbClr val="0000FF"/>
                </a:solidFill>
                <a:latin typeface="Courier New" panose="02070309020205020404" pitchFamily="49" charset="0"/>
              </a:rPr>
              <a:t>f</a:t>
            </a:r>
            <a:r>
              <a:rPr lang="en-US" sz="1800" b="0" dirty="0">
                <a:solidFill>
                  <a:srgbClr val="000000"/>
                </a:solidFill>
                <a:latin typeface="Courier New" panose="02070309020205020404" pitchFamily="49" charset="0"/>
              </a:rPr>
              <a:t> = </a:t>
            </a:r>
            <a:r>
              <a:rPr lang="en-US" sz="1800" b="1" dirty="0">
                <a:solidFill>
                  <a:srgbClr val="008080"/>
                </a:solidFill>
                <a:latin typeface="Courier New" panose="02070309020205020404" pitchFamily="49" charset="0"/>
              </a:rPr>
              <a:t>4.1</a:t>
            </a:r>
            <a:r>
              <a:rPr lang="en-US" sz="1800" b="0" dirty="0">
                <a:solidFill>
                  <a:srgbClr val="000000"/>
                </a:solidFill>
                <a:latin typeface="Courier New" panose="02070309020205020404" pitchFamily="49" charset="0"/>
              </a:rPr>
              <a:t> </a:t>
            </a:r>
            <a:r>
              <a:rPr lang="en-US" sz="1800" b="0" dirty="0">
                <a:solidFill>
                  <a:srgbClr val="800080"/>
                </a:solidFill>
                <a:latin typeface="Courier New" panose="02070309020205020404" pitchFamily="49" charset="0"/>
              </a:rPr>
              <a:t>"Average Age"</a:t>
            </a:r>
            <a:r>
              <a:rPr lang="en-US" sz="1800" b="0" dirty="0">
                <a:solidFill>
                  <a:srgbClr val="000000"/>
                </a:solidFill>
                <a:latin typeface="Courier New" panose="02070309020205020404" pitchFamily="49" charset="0"/>
              </a:rPr>
              <a:t>;</a:t>
            </a:r>
          </a:p>
          <a:p>
            <a:r>
              <a:rPr lang="en-GB" sz="1800" b="1" dirty="0">
                <a:solidFill>
                  <a:srgbClr val="000080"/>
                </a:solidFill>
                <a:latin typeface="Courier New" panose="02070309020205020404" pitchFamily="49" charset="0"/>
              </a:rPr>
              <a:t>run</a:t>
            </a:r>
            <a:r>
              <a:rPr lang="en-GB" sz="1800" b="0" dirty="0">
                <a:solidFill>
                  <a:srgbClr val="000000"/>
                </a:solidFill>
                <a:latin typeface="Courier New" panose="02070309020205020404" pitchFamily="49" charset="0"/>
              </a:rPr>
              <a:t>;</a:t>
            </a:r>
          </a:p>
        </p:txBody>
      </p:sp>
      <p:sp>
        <p:nvSpPr>
          <p:cNvPr id="18" name="TextBox 17">
            <a:extLst>
              <a:ext uri="{FF2B5EF4-FFF2-40B4-BE49-F238E27FC236}">
                <a16:creationId xmlns:a16="http://schemas.microsoft.com/office/drawing/2014/main" id="{A4753A78-67B2-4C88-962F-699B28597FB8}"/>
              </a:ext>
            </a:extLst>
          </p:cNvPr>
          <p:cNvSpPr txBox="1"/>
          <p:nvPr/>
        </p:nvSpPr>
        <p:spPr>
          <a:xfrm>
            <a:off x="736600" y="3760420"/>
            <a:ext cx="11049000" cy="2677656"/>
          </a:xfrm>
          <a:prstGeom prst="rect">
            <a:avLst/>
          </a:prstGeom>
          <a:noFill/>
        </p:spPr>
        <p:txBody>
          <a:bodyPr wrap="square" rtlCol="0">
            <a:spAutoFit/>
          </a:bodyPr>
          <a:lstStyle/>
          <a:p>
            <a:r>
              <a:rPr lang="en-GB" sz="2400" dirty="0"/>
              <a:t>AGE uses an alias so the same variable can be used twice in different ways.</a:t>
            </a:r>
          </a:p>
          <a:p>
            <a:endParaRPr lang="en-GB" sz="2400" dirty="0"/>
          </a:p>
          <a:p>
            <a:r>
              <a:rPr lang="en-GB" sz="2400" dirty="0"/>
              <a:t>MLF specifies that the multilabel format is used</a:t>
            </a:r>
          </a:p>
          <a:p>
            <a:endParaRPr lang="en-GB" sz="2400" dirty="0"/>
          </a:p>
          <a:p>
            <a:r>
              <a:rPr lang="en-GB" sz="2400" dirty="0"/>
              <a:t>PRELOADFMT include all levels of the format even if they don’t exist in the data</a:t>
            </a:r>
          </a:p>
          <a:p>
            <a:endParaRPr lang="en-GB" sz="2400" dirty="0"/>
          </a:p>
          <a:p>
            <a:r>
              <a:rPr lang="en-GB" sz="2400" dirty="0"/>
              <a:t>Using a format with colour names allows dynamic, data driven, colour coding</a:t>
            </a:r>
          </a:p>
        </p:txBody>
      </p:sp>
    </p:spTree>
    <p:extLst>
      <p:ext uri="{BB962C8B-B14F-4D97-AF65-F5344CB8AC3E}">
        <p14:creationId xmlns:p14="http://schemas.microsoft.com/office/powerpoint/2010/main" val="1029118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9B0F-7CD6-4C88-AA3B-CA52FEB9D29F}"/>
              </a:ext>
            </a:extLst>
          </p:cNvPr>
          <p:cNvSpPr>
            <a:spLocks noGrp="1"/>
          </p:cNvSpPr>
          <p:nvPr>
            <p:ph type="title"/>
          </p:nvPr>
        </p:nvSpPr>
        <p:spPr>
          <a:xfrm>
            <a:off x="736600" y="152400"/>
            <a:ext cx="10515600" cy="843280"/>
          </a:xfrm>
          <a:solidFill>
            <a:srgbClr val="0070C0"/>
          </a:solidFill>
        </p:spPr>
        <p:txBody>
          <a:bodyPr/>
          <a:lstStyle/>
          <a:p>
            <a:pPr algn="ctr"/>
            <a:r>
              <a:rPr lang="en-GB" dirty="0">
                <a:solidFill>
                  <a:schemeClr val="bg1"/>
                </a:solidFill>
              </a:rPr>
              <a:t>PROC REPORT Output</a:t>
            </a:r>
          </a:p>
        </p:txBody>
      </p:sp>
      <p:sp>
        <p:nvSpPr>
          <p:cNvPr id="3" name="Content Placeholder 2">
            <a:extLst>
              <a:ext uri="{FF2B5EF4-FFF2-40B4-BE49-F238E27FC236}">
                <a16:creationId xmlns:a16="http://schemas.microsoft.com/office/drawing/2014/main" id="{441E2F23-4912-4579-B278-FB810CBD3AD6}"/>
              </a:ext>
            </a:extLst>
          </p:cNvPr>
          <p:cNvSpPr>
            <a:spLocks noGrp="1"/>
          </p:cNvSpPr>
          <p:nvPr>
            <p:ph idx="1"/>
          </p:nvPr>
        </p:nvSpPr>
        <p:spPr>
          <a:xfrm>
            <a:off x="203200" y="1266190"/>
            <a:ext cx="11049000" cy="5303520"/>
          </a:xfrm>
        </p:spPr>
        <p:txBody>
          <a:bodyPr>
            <a:normAutofit/>
          </a:bodyPr>
          <a:lstStyle/>
          <a:p>
            <a:endParaRPr lang="en-US" dirty="0"/>
          </a:p>
          <a:p>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endParaRPr lang="en-GB" dirty="0"/>
          </a:p>
          <a:p>
            <a:pPr lvl="1"/>
            <a:endParaRPr lang="en-GB" dirty="0"/>
          </a:p>
          <a:p>
            <a:pPr lvl="1"/>
            <a:endParaRPr lang="en-US" dirty="0"/>
          </a:p>
        </p:txBody>
      </p:sp>
      <p:graphicFrame>
        <p:nvGraphicFramePr>
          <p:cNvPr id="14" name="Table 13">
            <a:extLst>
              <a:ext uri="{FF2B5EF4-FFF2-40B4-BE49-F238E27FC236}">
                <a16:creationId xmlns:a16="http://schemas.microsoft.com/office/drawing/2014/main" id="{848E215A-C8FE-4DAE-85CB-282FCBB9AA5B}"/>
              </a:ext>
            </a:extLst>
          </p:cNvPr>
          <p:cNvGraphicFramePr>
            <a:graphicFrameLocks noGrp="1"/>
          </p:cNvGraphicFramePr>
          <p:nvPr>
            <p:extLst>
              <p:ext uri="{D42A27DB-BD31-4B8C-83A1-F6EECF244321}">
                <p14:modId xmlns:p14="http://schemas.microsoft.com/office/powerpoint/2010/main" val="2752847773"/>
              </p:ext>
            </p:extLst>
          </p:nvPr>
        </p:nvGraphicFramePr>
        <p:xfrm>
          <a:off x="736599" y="4500081"/>
          <a:ext cx="10515599" cy="1431501"/>
        </p:xfrm>
        <a:graphic>
          <a:graphicData uri="http://schemas.openxmlformats.org/drawingml/2006/table">
            <a:tbl>
              <a:tblPr/>
              <a:tblGrid>
                <a:gridCol w="10515599">
                  <a:extLst>
                    <a:ext uri="{9D8B030D-6E8A-4147-A177-3AD203B41FA5}">
                      <a16:colId xmlns:a16="http://schemas.microsoft.com/office/drawing/2014/main" val="3027318592"/>
                    </a:ext>
                  </a:extLst>
                </a:gridCol>
              </a:tblGrid>
              <a:tr h="421240">
                <a:tc>
                  <a:txBody>
                    <a:bodyPr/>
                    <a:lstStyle/>
                    <a:p>
                      <a:pPr algn="l" fontAlgn="t">
                        <a:lnSpc>
                          <a:spcPct val="100000"/>
                        </a:lnSpc>
                      </a:pPr>
                      <a:r>
                        <a:rPr lang="en-GB" sz="2400" b="1" i="1" dirty="0">
                          <a:solidFill>
                            <a:srgbClr val="DC143C"/>
                          </a:solidFill>
                          <a:effectLst/>
                          <a:latin typeface="Garamond" panose="02020404030301010803" pitchFamily="18" charset="0"/>
                        </a:rPr>
                        <a:t>Crimson denotes ineligible subgroup – too few patients [less than 10]</a:t>
                      </a:r>
                      <a:endParaRPr lang="en-GB" sz="2400" b="1" i="1" dirty="0">
                        <a:effectLst/>
                        <a:latin typeface="Garamond" panose="02020404030301010803" pitchFamily="18" charset="0"/>
                      </a:endParaRPr>
                    </a:p>
                  </a:txBody>
                  <a:tcPr marL="768" marR="768" marT="768" marB="768">
                    <a:lnL>
                      <a:noFill/>
                    </a:lnL>
                    <a:lnR>
                      <a:noFill/>
                    </a:lnR>
                    <a:lnT>
                      <a:noFill/>
                    </a:lnT>
                    <a:lnB>
                      <a:noFill/>
                    </a:lnB>
                  </a:tcPr>
                </a:tc>
                <a:extLst>
                  <a:ext uri="{0D108BD9-81ED-4DB2-BD59-A6C34878D82A}">
                    <a16:rowId xmlns:a16="http://schemas.microsoft.com/office/drawing/2014/main" val="2930414595"/>
                  </a:ext>
                </a:extLst>
              </a:tr>
              <a:tr h="472612">
                <a:tc>
                  <a:txBody>
                    <a:bodyPr/>
                    <a:lstStyle/>
                    <a:p>
                      <a:pPr algn="l" fontAlgn="t">
                        <a:lnSpc>
                          <a:spcPct val="100000"/>
                        </a:lnSpc>
                      </a:pPr>
                      <a:r>
                        <a:rPr lang="en-US" sz="2400" b="1" i="1" dirty="0" err="1">
                          <a:solidFill>
                            <a:srgbClr val="FFDEAD"/>
                          </a:solidFill>
                          <a:effectLst/>
                          <a:latin typeface="Garamond" panose="02020404030301010803" pitchFamily="18" charset="0"/>
                        </a:rPr>
                        <a:t>NavajoWhite</a:t>
                      </a:r>
                      <a:r>
                        <a:rPr lang="en-US" sz="2400" b="1" i="1" dirty="0">
                          <a:solidFill>
                            <a:srgbClr val="FFDEAD"/>
                          </a:solidFill>
                          <a:effectLst/>
                          <a:latin typeface="Garamond" panose="02020404030301010803" pitchFamily="18" charset="0"/>
                        </a:rPr>
                        <a:t> denotes tentative subgroup [10 – 19]</a:t>
                      </a:r>
                      <a:endParaRPr lang="en-US" sz="2400" b="1" i="1" dirty="0">
                        <a:effectLst/>
                        <a:latin typeface="Garamond" panose="02020404030301010803" pitchFamily="18" charset="0"/>
                      </a:endParaRPr>
                    </a:p>
                  </a:txBody>
                  <a:tcPr marL="768" marR="768" marT="768" marB="768">
                    <a:lnL>
                      <a:noFill/>
                    </a:lnL>
                    <a:lnR>
                      <a:noFill/>
                    </a:lnR>
                    <a:lnT>
                      <a:noFill/>
                    </a:lnT>
                    <a:lnB>
                      <a:noFill/>
                    </a:lnB>
                  </a:tcPr>
                </a:tc>
                <a:extLst>
                  <a:ext uri="{0D108BD9-81ED-4DB2-BD59-A6C34878D82A}">
                    <a16:rowId xmlns:a16="http://schemas.microsoft.com/office/drawing/2014/main" val="731499216"/>
                  </a:ext>
                </a:extLst>
              </a:tr>
              <a:tr h="537649">
                <a:tc>
                  <a:txBody>
                    <a:bodyPr/>
                    <a:lstStyle/>
                    <a:p>
                      <a:pPr algn="l" fontAlgn="t">
                        <a:lnSpc>
                          <a:spcPct val="100000"/>
                        </a:lnSpc>
                      </a:pPr>
                      <a:r>
                        <a:rPr lang="en-US" sz="2400" b="1" i="1" dirty="0">
                          <a:solidFill>
                            <a:srgbClr val="3CB371"/>
                          </a:solidFill>
                          <a:effectLst/>
                          <a:latin typeface="Garamond" panose="02020404030301010803" pitchFamily="18" charset="0"/>
                        </a:rPr>
                        <a:t>Green denotes eligible for subgroup analysis [20 and above]</a:t>
                      </a:r>
                    </a:p>
                  </a:txBody>
                  <a:tcPr marL="768" marR="768" marT="768" marB="768">
                    <a:lnL>
                      <a:noFill/>
                    </a:lnL>
                    <a:lnR>
                      <a:noFill/>
                    </a:lnR>
                    <a:lnT>
                      <a:noFill/>
                    </a:lnT>
                    <a:lnB>
                      <a:noFill/>
                    </a:lnB>
                  </a:tcPr>
                </a:tc>
                <a:extLst>
                  <a:ext uri="{0D108BD9-81ED-4DB2-BD59-A6C34878D82A}">
                    <a16:rowId xmlns:a16="http://schemas.microsoft.com/office/drawing/2014/main" val="1166978030"/>
                  </a:ext>
                </a:extLst>
              </a:tr>
            </a:tbl>
          </a:graphicData>
        </a:graphic>
      </p:graphicFrame>
      <p:graphicFrame>
        <p:nvGraphicFramePr>
          <p:cNvPr id="4" name="Table 3">
            <a:extLst>
              <a:ext uri="{FF2B5EF4-FFF2-40B4-BE49-F238E27FC236}">
                <a16:creationId xmlns:a16="http://schemas.microsoft.com/office/drawing/2014/main" id="{359D733F-718C-42F1-BD7B-639FDB670C70}"/>
              </a:ext>
            </a:extLst>
          </p:cNvPr>
          <p:cNvGraphicFramePr>
            <a:graphicFrameLocks noGrp="1"/>
          </p:cNvGraphicFramePr>
          <p:nvPr>
            <p:extLst>
              <p:ext uri="{D42A27DB-BD31-4B8C-83A1-F6EECF244321}">
                <p14:modId xmlns:p14="http://schemas.microsoft.com/office/powerpoint/2010/main" val="658864623"/>
              </p:ext>
            </p:extLst>
          </p:nvPr>
        </p:nvGraphicFramePr>
        <p:xfrm>
          <a:off x="784220" y="1612900"/>
          <a:ext cx="10467976" cy="1816100"/>
        </p:xfrm>
        <a:graphic>
          <a:graphicData uri="http://schemas.openxmlformats.org/drawingml/2006/table">
            <a:tbl>
              <a:tblPr/>
              <a:tblGrid>
                <a:gridCol w="1225648">
                  <a:extLst>
                    <a:ext uri="{9D8B030D-6E8A-4147-A177-3AD203B41FA5}">
                      <a16:colId xmlns:a16="http://schemas.microsoft.com/office/drawing/2014/main" val="509384138"/>
                    </a:ext>
                  </a:extLst>
                </a:gridCol>
                <a:gridCol w="847892">
                  <a:extLst>
                    <a:ext uri="{9D8B030D-6E8A-4147-A177-3AD203B41FA5}">
                      <a16:colId xmlns:a16="http://schemas.microsoft.com/office/drawing/2014/main" val="986563103"/>
                    </a:ext>
                  </a:extLst>
                </a:gridCol>
                <a:gridCol w="1096614">
                  <a:extLst>
                    <a:ext uri="{9D8B030D-6E8A-4147-A177-3AD203B41FA5}">
                      <a16:colId xmlns:a16="http://schemas.microsoft.com/office/drawing/2014/main" val="755721532"/>
                    </a:ext>
                  </a:extLst>
                </a:gridCol>
                <a:gridCol w="1261591">
                  <a:extLst>
                    <a:ext uri="{9D8B030D-6E8A-4147-A177-3AD203B41FA5}">
                      <a16:colId xmlns:a16="http://schemas.microsoft.com/office/drawing/2014/main" val="971236419"/>
                    </a:ext>
                  </a:extLst>
                </a:gridCol>
                <a:gridCol w="1086909">
                  <a:extLst>
                    <a:ext uri="{9D8B030D-6E8A-4147-A177-3AD203B41FA5}">
                      <a16:colId xmlns:a16="http://schemas.microsoft.com/office/drawing/2014/main" val="1399904981"/>
                    </a:ext>
                  </a:extLst>
                </a:gridCol>
                <a:gridCol w="1213069">
                  <a:extLst>
                    <a:ext uri="{9D8B030D-6E8A-4147-A177-3AD203B41FA5}">
                      <a16:colId xmlns:a16="http://schemas.microsoft.com/office/drawing/2014/main" val="3211010206"/>
                    </a:ext>
                  </a:extLst>
                </a:gridCol>
                <a:gridCol w="1242182">
                  <a:extLst>
                    <a:ext uri="{9D8B030D-6E8A-4147-A177-3AD203B41FA5}">
                      <a16:colId xmlns:a16="http://schemas.microsoft.com/office/drawing/2014/main" val="2444848482"/>
                    </a:ext>
                  </a:extLst>
                </a:gridCol>
                <a:gridCol w="1077205">
                  <a:extLst>
                    <a:ext uri="{9D8B030D-6E8A-4147-A177-3AD203B41FA5}">
                      <a16:colId xmlns:a16="http://schemas.microsoft.com/office/drawing/2014/main" val="2468458978"/>
                    </a:ext>
                  </a:extLst>
                </a:gridCol>
                <a:gridCol w="1416866">
                  <a:extLst>
                    <a:ext uri="{9D8B030D-6E8A-4147-A177-3AD203B41FA5}">
                      <a16:colId xmlns:a16="http://schemas.microsoft.com/office/drawing/2014/main" val="2697003937"/>
                    </a:ext>
                  </a:extLst>
                </a:gridCol>
              </a:tblGrid>
              <a:tr h="0">
                <a:tc>
                  <a:txBody>
                    <a:bodyPr/>
                    <a:lstStyle/>
                    <a:p>
                      <a:pPr fontAlgn="t"/>
                      <a:r>
                        <a:rPr lang="en-GB">
                          <a:effectLst/>
                        </a:rPr>
                        <a:t> </a:t>
                      </a:r>
                    </a:p>
                  </a:txBody>
                  <a:tcPr marL="44450" marR="44450" marT="44450" marB="444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ctr" fontAlgn="t"/>
                      <a:r>
                        <a:rPr lang="en-US" dirty="0">
                          <a:effectLst/>
                        </a:rPr>
                        <a:t># Patients in each Age Category</a:t>
                      </a:r>
                    </a:p>
                  </a:txBody>
                  <a:tcPr marL="44450" marR="44450" marT="44450" marB="444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fontAlgn="t"/>
                      <a:r>
                        <a:rPr lang="en-GB">
                          <a:effectLst/>
                        </a:rPr>
                        <a:t> </a:t>
                      </a:r>
                    </a:p>
                  </a:txBody>
                  <a:tcPr marL="44450" marR="44450" marT="44450" marB="444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1589828"/>
                  </a:ext>
                </a:extLst>
              </a:tr>
              <a:tr h="0">
                <a:tc>
                  <a:txBody>
                    <a:bodyPr/>
                    <a:lstStyle/>
                    <a:p>
                      <a:pPr fontAlgn="t"/>
                      <a:r>
                        <a:rPr lang="en-GB">
                          <a:effectLst/>
                        </a:rPr>
                        <a:t>TRT01A</a:t>
                      </a:r>
                    </a:p>
                  </a:txBody>
                  <a:tcPr marL="44450" marR="44450" marT="44450" marB="444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a:effectLst/>
                        </a:rPr>
                        <a:t>&lt;18</a:t>
                      </a:r>
                    </a:p>
                  </a:txBody>
                  <a:tcPr marL="44450" marR="44450" marT="44450" marB="444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a:effectLst/>
                        </a:rPr>
                        <a:t>Teens</a:t>
                      </a:r>
                    </a:p>
                  </a:txBody>
                  <a:tcPr marL="44450" marR="44450" marT="44450" marB="444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a:effectLst/>
                        </a:rPr>
                        <a:t>Twenties</a:t>
                      </a:r>
                    </a:p>
                  </a:txBody>
                  <a:tcPr marL="44450" marR="44450" marT="44450" marB="444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a:effectLst/>
                        </a:rPr>
                        <a:t>Thirties</a:t>
                      </a:r>
                    </a:p>
                  </a:txBody>
                  <a:tcPr marL="44450" marR="44450" marT="44450" marB="444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a:effectLst/>
                        </a:rPr>
                        <a:t>Below 40</a:t>
                      </a:r>
                    </a:p>
                  </a:txBody>
                  <a:tcPr marL="44450" marR="44450" marT="44450" marB="444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a:effectLst/>
                        </a:rPr>
                        <a:t>Above 40</a:t>
                      </a:r>
                    </a:p>
                  </a:txBody>
                  <a:tcPr marL="44450" marR="44450" marT="44450" marB="444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a:effectLst/>
                        </a:rPr>
                        <a:t>All</a:t>
                      </a:r>
                    </a:p>
                  </a:txBody>
                  <a:tcPr marL="44450" marR="44450" marT="44450" marB="444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a:effectLst/>
                        </a:rPr>
                        <a:t>Average Age</a:t>
                      </a:r>
                    </a:p>
                  </a:txBody>
                  <a:tcPr marL="44450" marR="44450" marT="44450" marB="444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6554129"/>
                  </a:ext>
                </a:extLst>
              </a:tr>
              <a:tr h="0">
                <a:tc>
                  <a:txBody>
                    <a:bodyPr/>
                    <a:lstStyle/>
                    <a:p>
                      <a:pPr fontAlgn="t"/>
                      <a:r>
                        <a:rPr lang="en-GB">
                          <a:effectLst/>
                        </a:rPr>
                        <a:t>IP</a:t>
                      </a:r>
                    </a:p>
                  </a:txBody>
                  <a:tcPr marL="44450" marR="44450" marT="44450" marB="444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a:effectLst/>
                        </a:rPr>
                        <a:t>0</a:t>
                      </a:r>
                    </a:p>
                  </a:txBody>
                  <a:tcPr marL="44450" marR="44450" marT="44450" marB="444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a:effectLst/>
                        </a:rPr>
                        <a:t>0</a:t>
                      </a:r>
                    </a:p>
                  </a:txBody>
                  <a:tcPr marL="44450" marR="44450" marT="44450" marB="444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a:effectLst/>
                        </a:rPr>
                        <a:t>14</a:t>
                      </a:r>
                    </a:p>
                  </a:txBody>
                  <a:tcPr marL="44450" marR="44450" marT="44450" marB="444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EAD"/>
                    </a:solidFill>
                  </a:tcPr>
                </a:tc>
                <a:tc>
                  <a:txBody>
                    <a:bodyPr/>
                    <a:lstStyle/>
                    <a:p>
                      <a:pPr fontAlgn="t"/>
                      <a:r>
                        <a:rPr lang="en-GB">
                          <a:effectLst/>
                        </a:rPr>
                        <a:t>11</a:t>
                      </a:r>
                    </a:p>
                  </a:txBody>
                  <a:tcPr marL="44450" marR="44450" marT="44450" marB="444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EAD"/>
                    </a:solidFill>
                  </a:tcPr>
                </a:tc>
                <a:tc>
                  <a:txBody>
                    <a:bodyPr/>
                    <a:lstStyle/>
                    <a:p>
                      <a:pPr fontAlgn="t"/>
                      <a:r>
                        <a:rPr lang="en-GB">
                          <a:effectLst/>
                        </a:rPr>
                        <a:t>25</a:t>
                      </a:r>
                    </a:p>
                  </a:txBody>
                  <a:tcPr marL="44450" marR="44450" marT="44450" marB="444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B371"/>
                    </a:solidFill>
                  </a:tcPr>
                </a:tc>
                <a:tc>
                  <a:txBody>
                    <a:bodyPr/>
                    <a:lstStyle/>
                    <a:p>
                      <a:pPr fontAlgn="t"/>
                      <a:r>
                        <a:rPr lang="en-GB">
                          <a:effectLst/>
                        </a:rPr>
                        <a:t>28</a:t>
                      </a:r>
                    </a:p>
                  </a:txBody>
                  <a:tcPr marL="44450" marR="44450" marT="44450" marB="444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B371"/>
                    </a:solidFill>
                  </a:tcPr>
                </a:tc>
                <a:tc>
                  <a:txBody>
                    <a:bodyPr/>
                    <a:lstStyle/>
                    <a:p>
                      <a:pPr fontAlgn="t"/>
                      <a:r>
                        <a:rPr lang="en-GB">
                          <a:effectLst/>
                        </a:rPr>
                        <a:t>53</a:t>
                      </a:r>
                    </a:p>
                  </a:txBody>
                  <a:tcPr marL="44450" marR="44450" marT="44450" marB="444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B371"/>
                    </a:solidFill>
                  </a:tcPr>
                </a:tc>
                <a:tc>
                  <a:txBody>
                    <a:bodyPr/>
                    <a:lstStyle/>
                    <a:p>
                      <a:pPr fontAlgn="t"/>
                      <a:r>
                        <a:rPr lang="en-GB">
                          <a:effectLst/>
                        </a:rPr>
                        <a:t>43.3</a:t>
                      </a:r>
                    </a:p>
                  </a:txBody>
                  <a:tcPr marL="44450" marR="44450" marT="44450" marB="444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5996007"/>
                  </a:ext>
                </a:extLst>
              </a:tr>
              <a:tr h="0">
                <a:tc>
                  <a:txBody>
                    <a:bodyPr/>
                    <a:lstStyle/>
                    <a:p>
                      <a:pPr fontAlgn="t"/>
                      <a:r>
                        <a:rPr lang="en-GB">
                          <a:effectLst/>
                        </a:rPr>
                        <a:t>Placebo</a:t>
                      </a:r>
                    </a:p>
                  </a:txBody>
                  <a:tcPr marL="44450" marR="44450" marT="44450" marB="444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a:effectLst/>
                        </a:rPr>
                        <a:t>0</a:t>
                      </a:r>
                    </a:p>
                  </a:txBody>
                  <a:tcPr marL="44450" marR="44450" marT="44450" marB="444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a:effectLst/>
                        </a:rPr>
                        <a:t>2</a:t>
                      </a:r>
                    </a:p>
                  </a:txBody>
                  <a:tcPr marL="44450" marR="44450" marT="44450" marB="444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143C"/>
                    </a:solidFill>
                  </a:tcPr>
                </a:tc>
                <a:tc>
                  <a:txBody>
                    <a:bodyPr/>
                    <a:lstStyle/>
                    <a:p>
                      <a:pPr fontAlgn="t"/>
                      <a:r>
                        <a:rPr lang="en-GB">
                          <a:effectLst/>
                        </a:rPr>
                        <a:t>6</a:t>
                      </a:r>
                    </a:p>
                  </a:txBody>
                  <a:tcPr marL="44450" marR="44450" marT="44450" marB="444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143C"/>
                    </a:solidFill>
                  </a:tcPr>
                </a:tc>
                <a:tc>
                  <a:txBody>
                    <a:bodyPr/>
                    <a:lstStyle/>
                    <a:p>
                      <a:pPr fontAlgn="t"/>
                      <a:r>
                        <a:rPr lang="en-GB">
                          <a:effectLst/>
                        </a:rPr>
                        <a:t>8</a:t>
                      </a:r>
                    </a:p>
                  </a:txBody>
                  <a:tcPr marL="44450" marR="44450" marT="44450" marB="444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143C"/>
                    </a:solidFill>
                  </a:tcPr>
                </a:tc>
                <a:tc>
                  <a:txBody>
                    <a:bodyPr/>
                    <a:lstStyle/>
                    <a:p>
                      <a:pPr fontAlgn="t"/>
                      <a:r>
                        <a:rPr lang="en-GB">
                          <a:effectLst/>
                        </a:rPr>
                        <a:t>16</a:t>
                      </a:r>
                    </a:p>
                  </a:txBody>
                  <a:tcPr marL="44450" marR="44450" marT="44450" marB="444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EAD"/>
                    </a:solidFill>
                  </a:tcPr>
                </a:tc>
                <a:tc>
                  <a:txBody>
                    <a:bodyPr/>
                    <a:lstStyle/>
                    <a:p>
                      <a:pPr fontAlgn="t"/>
                      <a:r>
                        <a:rPr lang="en-GB">
                          <a:effectLst/>
                        </a:rPr>
                        <a:t>30</a:t>
                      </a:r>
                    </a:p>
                  </a:txBody>
                  <a:tcPr marL="44450" marR="44450" marT="44450" marB="444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B371"/>
                    </a:solidFill>
                  </a:tcPr>
                </a:tc>
                <a:tc>
                  <a:txBody>
                    <a:bodyPr/>
                    <a:lstStyle/>
                    <a:p>
                      <a:pPr fontAlgn="t"/>
                      <a:r>
                        <a:rPr lang="en-GB">
                          <a:effectLst/>
                        </a:rPr>
                        <a:t>46</a:t>
                      </a:r>
                    </a:p>
                  </a:txBody>
                  <a:tcPr marL="44450" marR="44450" marT="44450" marB="444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B371"/>
                    </a:solidFill>
                  </a:tcPr>
                </a:tc>
                <a:tc>
                  <a:txBody>
                    <a:bodyPr/>
                    <a:lstStyle/>
                    <a:p>
                      <a:pPr fontAlgn="t"/>
                      <a:r>
                        <a:rPr lang="en-GB">
                          <a:effectLst/>
                        </a:rPr>
                        <a:t>45.5</a:t>
                      </a:r>
                    </a:p>
                  </a:txBody>
                  <a:tcPr marL="44450" marR="44450" marT="44450" marB="444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1582961"/>
                  </a:ext>
                </a:extLst>
              </a:tr>
              <a:tr h="0">
                <a:tc>
                  <a:txBody>
                    <a:bodyPr/>
                    <a:lstStyle/>
                    <a:p>
                      <a:pPr fontAlgn="t"/>
                      <a:r>
                        <a:rPr lang="en-GB">
                          <a:effectLst/>
                        </a:rPr>
                        <a:t>Total</a:t>
                      </a:r>
                    </a:p>
                  </a:txBody>
                  <a:tcPr marL="44450" marR="44450" marT="44450" marB="444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a:effectLst/>
                        </a:rPr>
                        <a:t>0</a:t>
                      </a:r>
                    </a:p>
                  </a:txBody>
                  <a:tcPr marL="44450" marR="44450" marT="44450" marB="444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a:effectLst/>
                        </a:rPr>
                        <a:t>2</a:t>
                      </a:r>
                    </a:p>
                  </a:txBody>
                  <a:tcPr marL="44450" marR="44450" marT="44450" marB="444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143C"/>
                    </a:solidFill>
                  </a:tcPr>
                </a:tc>
                <a:tc>
                  <a:txBody>
                    <a:bodyPr/>
                    <a:lstStyle/>
                    <a:p>
                      <a:pPr fontAlgn="t"/>
                      <a:r>
                        <a:rPr lang="en-GB">
                          <a:effectLst/>
                        </a:rPr>
                        <a:t>20</a:t>
                      </a:r>
                    </a:p>
                  </a:txBody>
                  <a:tcPr marL="44450" marR="44450" marT="44450" marB="444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B371"/>
                    </a:solidFill>
                  </a:tcPr>
                </a:tc>
                <a:tc>
                  <a:txBody>
                    <a:bodyPr/>
                    <a:lstStyle/>
                    <a:p>
                      <a:pPr fontAlgn="t"/>
                      <a:r>
                        <a:rPr lang="en-GB">
                          <a:effectLst/>
                        </a:rPr>
                        <a:t>19</a:t>
                      </a:r>
                    </a:p>
                  </a:txBody>
                  <a:tcPr marL="44450" marR="44450" marT="44450" marB="444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EAD"/>
                    </a:solidFill>
                  </a:tcPr>
                </a:tc>
                <a:tc>
                  <a:txBody>
                    <a:bodyPr/>
                    <a:lstStyle/>
                    <a:p>
                      <a:pPr fontAlgn="t"/>
                      <a:r>
                        <a:rPr lang="en-GB">
                          <a:effectLst/>
                        </a:rPr>
                        <a:t>41</a:t>
                      </a:r>
                    </a:p>
                  </a:txBody>
                  <a:tcPr marL="44450" marR="44450" marT="44450" marB="444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B371"/>
                    </a:solidFill>
                  </a:tcPr>
                </a:tc>
                <a:tc>
                  <a:txBody>
                    <a:bodyPr/>
                    <a:lstStyle/>
                    <a:p>
                      <a:pPr fontAlgn="t"/>
                      <a:r>
                        <a:rPr lang="en-GB">
                          <a:effectLst/>
                        </a:rPr>
                        <a:t>58</a:t>
                      </a:r>
                    </a:p>
                  </a:txBody>
                  <a:tcPr marL="44450" marR="44450" marT="44450" marB="444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B371"/>
                    </a:solidFill>
                  </a:tcPr>
                </a:tc>
                <a:tc>
                  <a:txBody>
                    <a:bodyPr/>
                    <a:lstStyle/>
                    <a:p>
                      <a:pPr fontAlgn="t"/>
                      <a:r>
                        <a:rPr lang="en-GB">
                          <a:effectLst/>
                        </a:rPr>
                        <a:t>99</a:t>
                      </a:r>
                    </a:p>
                  </a:txBody>
                  <a:tcPr marL="44450" marR="44450" marT="44450" marB="444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B371"/>
                    </a:solidFill>
                  </a:tcPr>
                </a:tc>
                <a:tc>
                  <a:txBody>
                    <a:bodyPr/>
                    <a:lstStyle/>
                    <a:p>
                      <a:pPr fontAlgn="t"/>
                      <a:r>
                        <a:rPr lang="en-GB" dirty="0">
                          <a:effectLst/>
                        </a:rPr>
                        <a:t>44.3</a:t>
                      </a:r>
                    </a:p>
                  </a:txBody>
                  <a:tcPr marL="44450" marR="44450" marT="44450" marB="4445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6920432"/>
                  </a:ext>
                </a:extLst>
              </a:tr>
            </a:tbl>
          </a:graphicData>
        </a:graphic>
      </p:graphicFrame>
    </p:spTree>
    <p:extLst>
      <p:ext uri="{BB962C8B-B14F-4D97-AF65-F5344CB8AC3E}">
        <p14:creationId xmlns:p14="http://schemas.microsoft.com/office/powerpoint/2010/main" val="1794496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89B0F-7CD6-4C88-AA3B-CA52FEB9D29F}"/>
              </a:ext>
            </a:extLst>
          </p:cNvPr>
          <p:cNvSpPr>
            <a:spLocks noGrp="1"/>
          </p:cNvSpPr>
          <p:nvPr>
            <p:ph type="title"/>
          </p:nvPr>
        </p:nvSpPr>
        <p:spPr>
          <a:xfrm>
            <a:off x="736600" y="152400"/>
            <a:ext cx="10515600" cy="843280"/>
          </a:xfrm>
          <a:solidFill>
            <a:srgbClr val="0070C0"/>
          </a:solidFill>
        </p:spPr>
        <p:txBody>
          <a:bodyPr/>
          <a:lstStyle/>
          <a:p>
            <a:pPr algn="ctr"/>
            <a:r>
              <a:rPr lang="en-GB" dirty="0">
                <a:solidFill>
                  <a:schemeClr val="bg1"/>
                </a:solidFill>
              </a:rPr>
              <a:t>Conclusions</a:t>
            </a:r>
          </a:p>
        </p:txBody>
      </p:sp>
      <p:sp>
        <p:nvSpPr>
          <p:cNvPr id="3" name="Content Placeholder 2">
            <a:extLst>
              <a:ext uri="{FF2B5EF4-FFF2-40B4-BE49-F238E27FC236}">
                <a16:creationId xmlns:a16="http://schemas.microsoft.com/office/drawing/2014/main" id="{441E2F23-4912-4579-B278-FB810CBD3AD6}"/>
              </a:ext>
            </a:extLst>
          </p:cNvPr>
          <p:cNvSpPr>
            <a:spLocks noGrp="1"/>
          </p:cNvSpPr>
          <p:nvPr>
            <p:ph idx="1"/>
          </p:nvPr>
        </p:nvSpPr>
        <p:spPr>
          <a:xfrm>
            <a:off x="203200" y="1266190"/>
            <a:ext cx="11836400" cy="5303520"/>
          </a:xfrm>
        </p:spPr>
        <p:txBody>
          <a:bodyPr>
            <a:normAutofit/>
          </a:bodyPr>
          <a:lstStyle/>
          <a:p>
            <a:r>
              <a:rPr lang="en-US" dirty="0"/>
              <a:t>SAS has multiple ways of doing things and some procedures can be used to do things they weren’t originally designed for.</a:t>
            </a:r>
          </a:p>
          <a:p>
            <a:endParaRPr lang="en-US" dirty="0"/>
          </a:p>
          <a:p>
            <a:r>
              <a:rPr lang="en-US" dirty="0"/>
              <a:t>There are a lot of options available with many procedures and it might be useful to investigate some of those! </a:t>
            </a:r>
          </a:p>
          <a:p>
            <a:endParaRPr lang="en-US" dirty="0"/>
          </a:p>
          <a:p>
            <a:r>
              <a:rPr lang="en-US" dirty="0"/>
              <a:t>Available options evolve with new versions of SAS; it’s always worth checking the latest documentation.</a:t>
            </a:r>
          </a:p>
          <a:p>
            <a:endParaRPr lang="en-US" dirty="0"/>
          </a:p>
          <a:p>
            <a:r>
              <a:rPr lang="en-US" dirty="0"/>
              <a:t>For questions or comments please contact: </a:t>
            </a:r>
            <a:r>
              <a:rPr lang="en-US" dirty="0">
                <a:hlinkClick r:id="rId3"/>
              </a:rPr>
              <a:t>paul.frost@GEMProgramming.com</a:t>
            </a:r>
            <a:endParaRPr lang="en-US" dirty="0"/>
          </a:p>
          <a:p>
            <a:endParaRPr lang="en-US" dirty="0"/>
          </a:p>
        </p:txBody>
      </p:sp>
    </p:spTree>
    <p:extLst>
      <p:ext uri="{BB962C8B-B14F-4D97-AF65-F5344CB8AC3E}">
        <p14:creationId xmlns:p14="http://schemas.microsoft.com/office/powerpoint/2010/main" val="704582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28BBDF3-D63E-4EED-A797-AB80D86765EB}"/>
              </a:ext>
            </a:extLst>
          </p:cNvPr>
          <p:cNvSpPr txBox="1"/>
          <p:nvPr/>
        </p:nvSpPr>
        <p:spPr>
          <a:xfrm>
            <a:off x="260278" y="379181"/>
            <a:ext cx="11671443" cy="5907640"/>
          </a:xfrm>
          <a:prstGeom prst="rect">
            <a:avLst/>
          </a:prstGeom>
        </p:spPr>
        <p:txBody>
          <a:bodyPr vert="horz" lIns="91440" tIns="45720" rIns="91440" bIns="45720" rtlCol="0">
            <a:noAutofit/>
          </a:bodyPr>
          <a:lstStyle/>
          <a:p>
            <a:pPr>
              <a:lnSpc>
                <a:spcPct val="90000"/>
              </a:lnSpc>
              <a:spcBef>
                <a:spcPts val="1000"/>
              </a:spcBef>
            </a:pPr>
            <a:r>
              <a:rPr lang="en-US" sz="2800" u="sng" dirty="0">
                <a:effectLst/>
              </a:rPr>
              <a:t>Title: </a:t>
            </a:r>
            <a:r>
              <a:rPr lang="en-US" sz="2800" dirty="0">
                <a:effectLst/>
              </a:rPr>
              <a:t>You can teach an old PROC new tricks! Does PROC XXXX really do that?</a:t>
            </a:r>
          </a:p>
          <a:p>
            <a:pPr>
              <a:lnSpc>
                <a:spcPct val="90000"/>
              </a:lnSpc>
              <a:spcBef>
                <a:spcPts val="1000"/>
              </a:spcBef>
            </a:pPr>
            <a:endParaRPr lang="en-GB" sz="2800" dirty="0">
              <a:effectLst/>
            </a:endParaRPr>
          </a:p>
          <a:p>
            <a:pPr>
              <a:lnSpc>
                <a:spcPct val="90000"/>
              </a:lnSpc>
              <a:spcBef>
                <a:spcPts val="1000"/>
              </a:spcBef>
            </a:pPr>
            <a:r>
              <a:rPr lang="en-US" sz="2800" u="sng" dirty="0">
                <a:effectLst/>
              </a:rPr>
              <a:t>Abstract: </a:t>
            </a:r>
            <a:r>
              <a:rPr lang="en-US" sz="2800" dirty="0">
                <a:effectLst/>
              </a:rPr>
              <a:t>SAS has a myriad of procedures and we all have a few </a:t>
            </a:r>
            <a:r>
              <a:rPr lang="en-US" sz="2800" dirty="0" err="1">
                <a:effectLst/>
              </a:rPr>
              <a:t>favourites</a:t>
            </a:r>
            <a:r>
              <a:rPr lang="en-US" sz="2800" dirty="0">
                <a:effectLst/>
              </a:rPr>
              <a:t> that we return to again and again. For data summaries and checking we use FREQ, UNIVARIATE, MEANS and SUMMARY. All of these have multiple options and ODS tables which allow a degree of flexibility which isn't always </a:t>
            </a:r>
            <a:r>
              <a:rPr lang="en-US" sz="2800" dirty="0" err="1">
                <a:effectLst/>
              </a:rPr>
              <a:t>recognised</a:t>
            </a:r>
            <a:r>
              <a:rPr lang="en-US" sz="2800" dirty="0">
                <a:effectLst/>
              </a:rPr>
              <a:t>. Using UNIVARIATE to display extreme observations is great but how about putting all those into a dataset with identifiers so the information is available for further processing or distribution? Sometimes choosing a procedure may be influenced by available options such as the use of multi-label formats. The number of procedures capable of using these methods has expanded over the last few years; are you up to date with that? Finally, there are some procedures, PLAN for instance, which can be used in very different ways with just a little imagination. </a:t>
            </a:r>
            <a:r>
              <a:rPr lang="de-DE" sz="2800" dirty="0">
                <a:effectLst/>
              </a:rPr>
              <a:t>You really can teach an old PROC new tricks!</a:t>
            </a:r>
            <a:endParaRPr lang="en-GB" sz="2800" dirty="0">
              <a:effectLst/>
            </a:endParaRPr>
          </a:p>
        </p:txBody>
      </p:sp>
    </p:spTree>
    <p:extLst>
      <p:ext uri="{BB962C8B-B14F-4D97-AF65-F5344CB8AC3E}">
        <p14:creationId xmlns:p14="http://schemas.microsoft.com/office/powerpoint/2010/main" val="1992605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24096-9DD7-4704-A356-F4DC08965504}"/>
              </a:ext>
            </a:extLst>
          </p:cNvPr>
          <p:cNvSpPr>
            <a:spLocks noGrp="1"/>
          </p:cNvSpPr>
          <p:nvPr>
            <p:ph type="title"/>
          </p:nvPr>
        </p:nvSpPr>
        <p:spPr>
          <a:xfrm>
            <a:off x="838201" y="210299"/>
            <a:ext cx="10515600" cy="773906"/>
          </a:xfrm>
          <a:solidFill>
            <a:srgbClr val="0070C0"/>
          </a:solidFill>
        </p:spPr>
        <p:txBody>
          <a:bodyPr>
            <a:normAutofit/>
          </a:bodyPr>
          <a:lstStyle/>
          <a:p>
            <a:pPr algn="ctr"/>
            <a:r>
              <a:rPr lang="en-GB" dirty="0">
                <a:solidFill>
                  <a:schemeClr val="bg1"/>
                </a:solidFill>
              </a:rPr>
              <a:t>Agenda</a:t>
            </a:r>
          </a:p>
        </p:txBody>
      </p:sp>
      <p:sp>
        <p:nvSpPr>
          <p:cNvPr id="3" name="Content Placeholder 2">
            <a:extLst>
              <a:ext uri="{FF2B5EF4-FFF2-40B4-BE49-F238E27FC236}">
                <a16:creationId xmlns:a16="http://schemas.microsoft.com/office/drawing/2014/main" id="{57592A6D-BF3C-41BB-A9F4-127F4116C788}"/>
              </a:ext>
            </a:extLst>
          </p:cNvPr>
          <p:cNvSpPr>
            <a:spLocks noGrp="1"/>
          </p:cNvSpPr>
          <p:nvPr>
            <p:ph idx="1"/>
          </p:nvPr>
        </p:nvSpPr>
        <p:spPr>
          <a:xfrm>
            <a:off x="838199" y="773906"/>
            <a:ext cx="5991225" cy="5884069"/>
          </a:xfrm>
        </p:spPr>
        <p:txBody>
          <a:bodyPr>
            <a:normAutofit/>
          </a:bodyPr>
          <a:lstStyle/>
          <a:p>
            <a:endParaRPr lang="en-GB" dirty="0"/>
          </a:p>
          <a:p>
            <a:r>
              <a:rPr lang="en-GB" dirty="0"/>
              <a:t>PROC PLAN</a:t>
            </a:r>
          </a:p>
          <a:p>
            <a:pPr lvl="1"/>
            <a:r>
              <a:rPr lang="en-GB" dirty="0"/>
              <a:t>Lets mock-up some test data</a:t>
            </a:r>
          </a:p>
          <a:p>
            <a:endParaRPr lang="en-GB" dirty="0"/>
          </a:p>
          <a:p>
            <a:r>
              <a:rPr lang="en-GB" dirty="0"/>
              <a:t>PROC UNIVARIATE</a:t>
            </a:r>
          </a:p>
          <a:p>
            <a:pPr lvl="1"/>
            <a:r>
              <a:rPr lang="en-GB" dirty="0"/>
              <a:t>Data exploration</a:t>
            </a:r>
          </a:p>
          <a:p>
            <a:endParaRPr lang="en-GB" dirty="0"/>
          </a:p>
          <a:p>
            <a:r>
              <a:rPr lang="en-GB" dirty="0"/>
              <a:t>PROC FORMAT</a:t>
            </a:r>
          </a:p>
          <a:p>
            <a:pPr lvl="1"/>
            <a:r>
              <a:rPr lang="en-GB" dirty="0"/>
              <a:t>Categorisation</a:t>
            </a:r>
          </a:p>
          <a:p>
            <a:pPr lvl="1"/>
            <a:endParaRPr lang="en-GB" dirty="0"/>
          </a:p>
          <a:p>
            <a:r>
              <a:rPr lang="en-GB" dirty="0"/>
              <a:t>PROC REPORT</a:t>
            </a:r>
          </a:p>
          <a:p>
            <a:pPr lvl="1"/>
            <a:r>
              <a:rPr lang="en-GB" dirty="0"/>
              <a:t>Reporting</a:t>
            </a:r>
          </a:p>
          <a:p>
            <a:endParaRPr lang="en-GB" dirty="0"/>
          </a:p>
        </p:txBody>
      </p:sp>
      <p:sp>
        <p:nvSpPr>
          <p:cNvPr id="4" name="Flowchart: Multidocument 3">
            <a:extLst>
              <a:ext uri="{FF2B5EF4-FFF2-40B4-BE49-F238E27FC236}">
                <a16:creationId xmlns:a16="http://schemas.microsoft.com/office/drawing/2014/main" id="{E9D04097-3318-4F73-B2C3-9A8CE5B64471}"/>
              </a:ext>
            </a:extLst>
          </p:cNvPr>
          <p:cNvSpPr/>
          <p:nvPr/>
        </p:nvSpPr>
        <p:spPr>
          <a:xfrm>
            <a:off x="7991475" y="1381125"/>
            <a:ext cx="2952750" cy="97155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Collect</a:t>
            </a:r>
          </a:p>
        </p:txBody>
      </p:sp>
      <p:sp>
        <p:nvSpPr>
          <p:cNvPr id="5" name="Flowchart: Predefined Process 4">
            <a:extLst>
              <a:ext uri="{FF2B5EF4-FFF2-40B4-BE49-F238E27FC236}">
                <a16:creationId xmlns:a16="http://schemas.microsoft.com/office/drawing/2014/main" id="{6C38525F-0548-486A-85B7-6110694AFC3F}"/>
              </a:ext>
            </a:extLst>
          </p:cNvPr>
          <p:cNvSpPr/>
          <p:nvPr/>
        </p:nvSpPr>
        <p:spPr>
          <a:xfrm>
            <a:off x="7991475" y="2667000"/>
            <a:ext cx="3028950" cy="87630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Explore</a:t>
            </a:r>
          </a:p>
        </p:txBody>
      </p:sp>
      <p:sp>
        <p:nvSpPr>
          <p:cNvPr id="7" name="Flowchart: Predefined Process 6">
            <a:extLst>
              <a:ext uri="{FF2B5EF4-FFF2-40B4-BE49-F238E27FC236}">
                <a16:creationId xmlns:a16="http://schemas.microsoft.com/office/drawing/2014/main" id="{7627D8B0-E4D1-4D7E-9005-7048E13BE816}"/>
              </a:ext>
            </a:extLst>
          </p:cNvPr>
          <p:cNvSpPr/>
          <p:nvPr/>
        </p:nvSpPr>
        <p:spPr>
          <a:xfrm>
            <a:off x="7991475" y="4114800"/>
            <a:ext cx="3028950" cy="876300"/>
          </a:xfrm>
          <a:prstGeom prst="flowChartPredefined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Categorise</a:t>
            </a:r>
          </a:p>
        </p:txBody>
      </p:sp>
      <p:sp>
        <p:nvSpPr>
          <p:cNvPr id="8" name="Flowchart: Document 7">
            <a:extLst>
              <a:ext uri="{FF2B5EF4-FFF2-40B4-BE49-F238E27FC236}">
                <a16:creationId xmlns:a16="http://schemas.microsoft.com/office/drawing/2014/main" id="{53ED169F-784D-4372-B72C-8F045330DF99}"/>
              </a:ext>
            </a:extLst>
          </p:cNvPr>
          <p:cNvSpPr/>
          <p:nvPr/>
        </p:nvSpPr>
        <p:spPr>
          <a:xfrm>
            <a:off x="7991475" y="5524500"/>
            <a:ext cx="2952750" cy="809625"/>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Report</a:t>
            </a:r>
          </a:p>
        </p:txBody>
      </p:sp>
    </p:spTree>
    <p:extLst>
      <p:ext uri="{BB962C8B-B14F-4D97-AF65-F5344CB8AC3E}">
        <p14:creationId xmlns:p14="http://schemas.microsoft.com/office/powerpoint/2010/main" val="1385254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85E71EA-CA69-479A-B35E-721AA65F5946}"/>
              </a:ext>
            </a:extLst>
          </p:cNvPr>
          <p:cNvGraphicFramePr>
            <a:graphicFrameLocks noGrp="1"/>
          </p:cNvGraphicFramePr>
          <p:nvPr>
            <p:extLst>
              <p:ext uri="{D42A27DB-BD31-4B8C-83A1-F6EECF244321}">
                <p14:modId xmlns:p14="http://schemas.microsoft.com/office/powerpoint/2010/main" val="2868531921"/>
              </p:ext>
            </p:extLst>
          </p:nvPr>
        </p:nvGraphicFramePr>
        <p:xfrm>
          <a:off x="571500" y="1088980"/>
          <a:ext cx="11268076" cy="5717068"/>
        </p:xfrm>
        <a:graphic>
          <a:graphicData uri="http://schemas.openxmlformats.org/drawingml/2006/table">
            <a:tbl>
              <a:tblPr/>
              <a:tblGrid>
                <a:gridCol w="4021514">
                  <a:extLst>
                    <a:ext uri="{9D8B030D-6E8A-4147-A177-3AD203B41FA5}">
                      <a16:colId xmlns:a16="http://schemas.microsoft.com/office/drawing/2014/main" val="2736227826"/>
                    </a:ext>
                  </a:extLst>
                </a:gridCol>
                <a:gridCol w="1814904">
                  <a:extLst>
                    <a:ext uri="{9D8B030D-6E8A-4147-A177-3AD203B41FA5}">
                      <a16:colId xmlns:a16="http://schemas.microsoft.com/office/drawing/2014/main" val="2972797201"/>
                    </a:ext>
                  </a:extLst>
                </a:gridCol>
                <a:gridCol w="2715829">
                  <a:extLst>
                    <a:ext uri="{9D8B030D-6E8A-4147-A177-3AD203B41FA5}">
                      <a16:colId xmlns:a16="http://schemas.microsoft.com/office/drawing/2014/main" val="492286182"/>
                    </a:ext>
                  </a:extLst>
                </a:gridCol>
                <a:gridCol w="2715829">
                  <a:extLst>
                    <a:ext uri="{9D8B030D-6E8A-4147-A177-3AD203B41FA5}">
                      <a16:colId xmlns:a16="http://schemas.microsoft.com/office/drawing/2014/main" val="4101837995"/>
                    </a:ext>
                  </a:extLst>
                </a:gridCol>
              </a:tblGrid>
              <a:tr h="336210">
                <a:tc>
                  <a:txBody>
                    <a:bodyPr/>
                    <a:lstStyle/>
                    <a:p>
                      <a:pPr algn="l" fontAlgn="b"/>
                      <a:r>
                        <a:rPr lang="en-GB" sz="2000" b="1" i="0" u="none" strike="noStrike" dirty="0">
                          <a:solidFill>
                            <a:srgbClr val="000000"/>
                          </a:solidFill>
                          <a:effectLst/>
                          <a:latin typeface="Courier New" panose="02070309020205020404" pitchFamily="49" charset="0"/>
                        </a:rPr>
                        <a:t>GEM Mock Shell</a:t>
                      </a:r>
                    </a:p>
                  </a:txBody>
                  <a:tcPr marL="6350" marR="6350" marT="6350" marB="0" anchor="b">
                    <a:lnL>
                      <a:noFill/>
                    </a:lnL>
                    <a:lnR>
                      <a:noFill/>
                    </a:lnR>
                    <a:lnT>
                      <a:noFill/>
                    </a:lnT>
                    <a:lnB>
                      <a:noFill/>
                    </a:lnB>
                    <a:solidFill>
                      <a:srgbClr val="D8DBD3"/>
                    </a:solidFill>
                  </a:tcPr>
                </a:tc>
                <a:tc gridSpan="2">
                  <a:txBody>
                    <a:bodyPr/>
                    <a:lstStyle/>
                    <a:p>
                      <a:pPr algn="ctr" fontAlgn="b"/>
                      <a:r>
                        <a:rPr lang="en-GB" sz="2000" b="1" i="0" u="none" strike="noStrike" dirty="0">
                          <a:solidFill>
                            <a:srgbClr val="000000"/>
                          </a:solidFill>
                          <a:effectLst/>
                          <a:latin typeface="Courier New" panose="02070309020205020404" pitchFamily="49" charset="0"/>
                          <a:hlinkClick r:id="rId3"/>
                        </a:rPr>
                        <a:t>Return to TOC</a:t>
                      </a:r>
                      <a:endParaRPr lang="en-GB" sz="2000" b="1" i="0" u="none" strike="noStrike" dirty="0">
                        <a:solidFill>
                          <a:srgbClr val="000000"/>
                        </a:solidFill>
                        <a:effectLst/>
                        <a:latin typeface="Courier New" panose="02070309020205020404" pitchFamily="49" charset="0"/>
                      </a:endParaRPr>
                    </a:p>
                  </a:txBody>
                  <a:tcPr marL="6350" marR="6350" marT="6350" marB="0" anchor="b">
                    <a:lnL>
                      <a:noFill/>
                    </a:lnL>
                    <a:lnR>
                      <a:noFill/>
                    </a:lnR>
                    <a:lnT>
                      <a:noFill/>
                    </a:lnT>
                    <a:lnB>
                      <a:noFill/>
                    </a:lnB>
                    <a:solidFill>
                      <a:srgbClr val="D8DBD3"/>
                    </a:solidFill>
                  </a:tcPr>
                </a:tc>
                <a:tc hMerge="1">
                  <a:txBody>
                    <a:bodyPr/>
                    <a:lstStyle/>
                    <a:p>
                      <a:endParaRPr lang="en-GB"/>
                    </a:p>
                  </a:txBody>
                  <a:tcPr/>
                </a:tc>
                <a:tc>
                  <a:txBody>
                    <a:bodyPr/>
                    <a:lstStyle/>
                    <a:p>
                      <a:pPr algn="r" fontAlgn="b"/>
                      <a:r>
                        <a:rPr lang="en-GB" sz="2000" b="1" i="0" u="none" strike="noStrike">
                          <a:solidFill>
                            <a:srgbClr val="000000"/>
                          </a:solidFill>
                          <a:effectLst/>
                          <a:latin typeface="Courier New" panose="02070309020205020404" pitchFamily="49" charset="0"/>
                        </a:rPr>
                        <a:t>Draft</a:t>
                      </a:r>
                    </a:p>
                  </a:txBody>
                  <a:tcPr marL="6350" marR="6350" marT="6350" marB="0" anchor="b">
                    <a:lnL>
                      <a:noFill/>
                    </a:lnL>
                    <a:lnR>
                      <a:noFill/>
                    </a:lnR>
                    <a:lnT>
                      <a:noFill/>
                    </a:lnT>
                    <a:lnB>
                      <a:noFill/>
                    </a:lnB>
                    <a:solidFill>
                      <a:srgbClr val="D8DBD3"/>
                    </a:solidFill>
                  </a:tcPr>
                </a:tc>
                <a:extLst>
                  <a:ext uri="{0D108BD9-81ED-4DB2-BD59-A6C34878D82A}">
                    <a16:rowId xmlns:a16="http://schemas.microsoft.com/office/drawing/2014/main" val="1827413114"/>
                  </a:ext>
                </a:extLst>
              </a:tr>
              <a:tr h="336210">
                <a:tc gridSpan="4">
                  <a:txBody>
                    <a:bodyPr/>
                    <a:lstStyle/>
                    <a:p>
                      <a:pPr algn="ctr" fontAlgn="b"/>
                      <a:r>
                        <a:rPr lang="en-US" sz="2000" b="1" i="0" u="none" strike="noStrike" dirty="0">
                          <a:solidFill>
                            <a:srgbClr val="000000"/>
                          </a:solidFill>
                          <a:effectLst/>
                          <a:latin typeface="Courier New" panose="02070309020205020404" pitchFamily="49" charset="0"/>
                        </a:rPr>
                        <a:t>Table 1 Summary of Subject Demographics</a:t>
                      </a:r>
                    </a:p>
                  </a:txBody>
                  <a:tcPr marL="6350" marR="6350" marT="6350" marB="0" anchor="b">
                    <a:lnL>
                      <a:noFill/>
                    </a:lnL>
                    <a:lnR>
                      <a:noFill/>
                    </a:lnR>
                    <a:lnT>
                      <a:noFill/>
                    </a:lnT>
                    <a:lnB>
                      <a:noFill/>
                    </a:lnB>
                    <a:solidFill>
                      <a:srgbClr val="D8DBD3"/>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12300470"/>
                  </a:ext>
                </a:extLst>
              </a:tr>
              <a:tr h="336210">
                <a:tc gridSpan="4">
                  <a:txBody>
                    <a:bodyPr/>
                    <a:lstStyle/>
                    <a:p>
                      <a:pPr algn="ctr" fontAlgn="b"/>
                      <a:r>
                        <a:rPr lang="en-GB" sz="2000" b="1" i="0" u="none" strike="noStrike" dirty="0">
                          <a:solidFill>
                            <a:srgbClr val="000000"/>
                          </a:solidFill>
                          <a:effectLst/>
                          <a:latin typeface="Courier New" panose="02070309020205020404" pitchFamily="49" charset="0"/>
                        </a:rPr>
                        <a:t>(Full Analysis Set)</a:t>
                      </a:r>
                    </a:p>
                  </a:txBody>
                  <a:tcPr marL="6350" marR="6350" marT="6350" marB="0" anchor="b">
                    <a:lnL>
                      <a:noFill/>
                    </a:lnL>
                    <a:lnR>
                      <a:noFill/>
                    </a:lnR>
                    <a:lnT>
                      <a:noFill/>
                    </a:lnT>
                    <a:lnB w="6350" cap="flat" cmpd="sng" algn="ctr">
                      <a:solidFill>
                        <a:srgbClr val="C1C1C1"/>
                      </a:solidFill>
                      <a:prstDash val="dash"/>
                      <a:round/>
                      <a:headEnd type="none" w="med" len="med"/>
                      <a:tailEnd type="none" w="med" len="med"/>
                    </a:lnB>
                    <a:solidFill>
                      <a:srgbClr val="D8DBD3"/>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11787040"/>
                  </a:ext>
                </a:extLst>
              </a:tr>
              <a:tr h="486925">
                <a:tc>
                  <a:txBody>
                    <a:bodyPr/>
                    <a:lstStyle/>
                    <a:p>
                      <a:pPr algn="l" fontAlgn="b"/>
                      <a:r>
                        <a:rPr lang="en-GB" sz="2000" b="0" i="0" u="none" strike="noStrike">
                          <a:solidFill>
                            <a:srgbClr val="000000"/>
                          </a:solidFill>
                          <a:effectLst/>
                          <a:latin typeface="Courier New" panose="02070309020205020404" pitchFamily="49" charset="0"/>
                        </a:rPr>
                        <a:t>Variable</a:t>
                      </a:r>
                    </a:p>
                  </a:txBody>
                  <a:tcPr marL="6350" marR="6350" marT="635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dash"/>
                      <a:round/>
                      <a:headEnd type="none" w="med" len="med"/>
                      <a:tailEnd type="none" w="med" len="med"/>
                    </a:lnT>
                    <a:lnB w="6350" cap="flat" cmpd="sng" algn="ctr">
                      <a:solidFill>
                        <a:srgbClr val="C1C1C1"/>
                      </a:solidFill>
                      <a:prstDash val="solid"/>
                      <a:round/>
                      <a:headEnd type="none" w="med" len="med"/>
                      <a:tailEnd type="none" w="med" len="med"/>
                    </a:lnB>
                    <a:solidFill>
                      <a:srgbClr val="F5F7F1"/>
                    </a:solidFill>
                  </a:tcPr>
                </a:tc>
                <a:tc>
                  <a:txBody>
                    <a:bodyPr/>
                    <a:lstStyle/>
                    <a:p>
                      <a:pPr algn="l" fontAlgn="b"/>
                      <a:r>
                        <a:rPr lang="en-GB" sz="2000" b="0" i="0" u="none" strike="noStrike">
                          <a:solidFill>
                            <a:srgbClr val="000000"/>
                          </a:solidFill>
                          <a:effectLst/>
                          <a:latin typeface="Courier New" panose="02070309020205020404" pitchFamily="49" charset="0"/>
                        </a:rPr>
                        <a:t>Category</a:t>
                      </a:r>
                    </a:p>
                  </a:txBody>
                  <a:tcPr marL="6350" marR="6350" marT="635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dash"/>
                      <a:round/>
                      <a:headEnd type="none" w="med" len="med"/>
                      <a:tailEnd type="none" w="med" len="med"/>
                    </a:lnT>
                    <a:lnB w="6350" cap="flat" cmpd="sng" algn="ctr">
                      <a:solidFill>
                        <a:srgbClr val="C1C1C1"/>
                      </a:solidFill>
                      <a:prstDash val="solid"/>
                      <a:round/>
                      <a:headEnd type="none" w="med" len="med"/>
                      <a:tailEnd type="none" w="med" len="med"/>
                    </a:lnB>
                    <a:solidFill>
                      <a:srgbClr val="F5F7F1"/>
                    </a:solidFill>
                  </a:tcPr>
                </a:tc>
                <a:tc>
                  <a:txBody>
                    <a:bodyPr/>
                    <a:lstStyle/>
                    <a:p>
                      <a:pPr algn="ctr" fontAlgn="b"/>
                      <a:r>
                        <a:rPr lang="en-GB" sz="2000" b="0" i="0" u="none" strike="noStrike">
                          <a:solidFill>
                            <a:srgbClr val="000000"/>
                          </a:solidFill>
                          <a:effectLst/>
                          <a:latin typeface="Courier New" panose="02070309020205020404" pitchFamily="49" charset="0"/>
                        </a:rPr>
                        <a:t>Active Treatment</a:t>
                      </a:r>
                      <a:br>
                        <a:rPr lang="en-GB" sz="2000" b="0" i="0" u="none" strike="noStrike">
                          <a:solidFill>
                            <a:srgbClr val="000000"/>
                          </a:solidFill>
                          <a:effectLst/>
                          <a:latin typeface="Courier New" panose="02070309020205020404" pitchFamily="49" charset="0"/>
                        </a:rPr>
                      </a:br>
                      <a:r>
                        <a:rPr lang="en-GB" sz="2000" b="0" i="0" u="none" strike="noStrike">
                          <a:solidFill>
                            <a:srgbClr val="000000"/>
                          </a:solidFill>
                          <a:effectLst/>
                          <a:latin typeface="Courier New" panose="02070309020205020404" pitchFamily="49" charset="0"/>
                        </a:rPr>
                        <a:t>N = 53</a:t>
                      </a:r>
                    </a:p>
                  </a:txBody>
                  <a:tcPr marL="6350" marR="6350" marT="635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dash"/>
                      <a:round/>
                      <a:headEnd type="none" w="med" len="med"/>
                      <a:tailEnd type="none" w="med" len="med"/>
                    </a:lnT>
                    <a:lnB w="6350" cap="flat" cmpd="sng" algn="ctr">
                      <a:solidFill>
                        <a:srgbClr val="C1C1C1"/>
                      </a:solidFill>
                      <a:prstDash val="solid"/>
                      <a:round/>
                      <a:headEnd type="none" w="med" len="med"/>
                      <a:tailEnd type="none" w="med" len="med"/>
                    </a:lnB>
                    <a:solidFill>
                      <a:srgbClr val="F5F7F1"/>
                    </a:solidFill>
                  </a:tcPr>
                </a:tc>
                <a:tc>
                  <a:txBody>
                    <a:bodyPr/>
                    <a:lstStyle/>
                    <a:p>
                      <a:pPr algn="ctr" fontAlgn="b"/>
                      <a:r>
                        <a:rPr lang="en-GB" sz="2000" b="0" i="0" u="none" strike="noStrike">
                          <a:solidFill>
                            <a:srgbClr val="000000"/>
                          </a:solidFill>
                          <a:effectLst/>
                          <a:latin typeface="Courier New" panose="02070309020205020404" pitchFamily="49" charset="0"/>
                        </a:rPr>
                        <a:t>Placebo</a:t>
                      </a:r>
                      <a:br>
                        <a:rPr lang="en-GB" sz="2000" b="0" i="0" u="none" strike="noStrike">
                          <a:solidFill>
                            <a:srgbClr val="000000"/>
                          </a:solidFill>
                          <a:effectLst/>
                          <a:latin typeface="Courier New" panose="02070309020205020404" pitchFamily="49" charset="0"/>
                        </a:rPr>
                      </a:br>
                      <a:r>
                        <a:rPr lang="en-GB" sz="2000" b="0" i="0" u="none" strike="noStrike">
                          <a:solidFill>
                            <a:srgbClr val="000000"/>
                          </a:solidFill>
                          <a:effectLst/>
                          <a:latin typeface="Courier New" panose="02070309020205020404" pitchFamily="49" charset="0"/>
                        </a:rPr>
                        <a:t>N = 46</a:t>
                      </a:r>
                    </a:p>
                  </a:txBody>
                  <a:tcPr marL="6350" marR="6350" marT="635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dash"/>
                      <a:round/>
                      <a:headEnd type="none" w="med" len="med"/>
                      <a:tailEnd type="none" w="med" len="med"/>
                    </a:lnT>
                    <a:lnB w="6350" cap="flat" cmpd="sng" algn="ctr">
                      <a:solidFill>
                        <a:srgbClr val="C1C1C1"/>
                      </a:solidFill>
                      <a:prstDash val="solid"/>
                      <a:round/>
                      <a:headEnd type="none" w="med" len="med"/>
                      <a:tailEnd type="none" w="med" len="med"/>
                    </a:lnB>
                    <a:solidFill>
                      <a:srgbClr val="F5F7F1"/>
                    </a:solidFill>
                  </a:tcPr>
                </a:tc>
                <a:extLst>
                  <a:ext uri="{0D108BD9-81ED-4DB2-BD59-A6C34878D82A}">
                    <a16:rowId xmlns:a16="http://schemas.microsoft.com/office/drawing/2014/main" val="3653469658"/>
                  </a:ext>
                </a:extLst>
              </a:tr>
              <a:tr h="336210">
                <a:tc>
                  <a:txBody>
                    <a:bodyPr/>
                    <a:lstStyle/>
                    <a:p>
                      <a:pPr algn="l" fontAlgn="b"/>
                      <a:r>
                        <a:rPr lang="en-GB" sz="2000" b="0" i="0" u="none" strike="noStrike">
                          <a:solidFill>
                            <a:srgbClr val="000000"/>
                          </a:solidFill>
                          <a:effectLst/>
                          <a:latin typeface="Courier New" panose="02070309020205020404" pitchFamily="49" charset="0"/>
                        </a:rPr>
                        <a:t>Age (Years)</a:t>
                      </a:r>
                    </a:p>
                  </a:txBody>
                  <a:tcPr marL="6350" marR="6350" marT="635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r>
                        <a:rPr lang="en-GB" sz="2000" b="0" i="0" u="none" strike="noStrike">
                          <a:solidFill>
                            <a:srgbClr val="000000"/>
                          </a:solidFill>
                          <a:effectLst/>
                          <a:latin typeface="Courier New" panose="02070309020205020404" pitchFamily="49" charset="0"/>
                        </a:rPr>
                        <a:t>n</a:t>
                      </a:r>
                    </a:p>
                  </a:txBody>
                  <a:tcPr marL="6350" marR="6350" marT="635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r>
                        <a:rPr lang="en-GB" sz="2000" b="0" i="0" u="none" strike="noStrike">
                          <a:solidFill>
                            <a:srgbClr val="000000"/>
                          </a:solidFill>
                          <a:effectLst/>
                          <a:latin typeface="Courier New" panose="02070309020205020404" pitchFamily="49" charset="0"/>
                        </a:rPr>
                        <a:t>53 (100.0%)</a:t>
                      </a:r>
                    </a:p>
                  </a:txBody>
                  <a:tcPr marL="6350" marR="6350" marT="635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r>
                        <a:rPr lang="en-GB" sz="2000" b="0" i="0" u="none" strike="noStrike">
                          <a:solidFill>
                            <a:srgbClr val="000000"/>
                          </a:solidFill>
                          <a:effectLst/>
                          <a:latin typeface="Courier New" panose="02070309020205020404" pitchFamily="49" charset="0"/>
                        </a:rPr>
                        <a:t>46 (100.0%)</a:t>
                      </a:r>
                    </a:p>
                  </a:txBody>
                  <a:tcPr marL="6350" marR="6350" marT="635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extLst>
                  <a:ext uri="{0D108BD9-81ED-4DB2-BD59-A6C34878D82A}">
                    <a16:rowId xmlns:a16="http://schemas.microsoft.com/office/drawing/2014/main" val="616676907"/>
                  </a:ext>
                </a:extLst>
              </a:tr>
              <a:tr h="336210">
                <a:tc>
                  <a:txBody>
                    <a:bodyPr/>
                    <a:lstStyle/>
                    <a:p>
                      <a:pPr algn="ctr" fontAlgn="b"/>
                      <a:r>
                        <a:rPr lang="en-GB" sz="2000" b="0" i="0" u="none" strike="noStrike">
                          <a:solidFill>
                            <a:srgbClr val="000000"/>
                          </a:solidFill>
                          <a:effectLst/>
                          <a:latin typeface="Courier New" panose="02070309020205020404" pitchFamily="49" charset="0"/>
                        </a:rPr>
                        <a:t> </a:t>
                      </a:r>
                    </a:p>
                  </a:txBody>
                  <a:tcPr marL="6350" marR="6350" marT="635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r>
                        <a:rPr lang="en-GB" sz="2000" b="0" i="0" u="none" strike="noStrike">
                          <a:solidFill>
                            <a:srgbClr val="000000"/>
                          </a:solidFill>
                          <a:effectLst/>
                          <a:latin typeface="Courier New" panose="02070309020205020404" pitchFamily="49" charset="0"/>
                        </a:rPr>
                        <a:t>mean</a:t>
                      </a:r>
                    </a:p>
                  </a:txBody>
                  <a:tcPr marL="6350" marR="6350" marT="635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r>
                        <a:rPr lang="en-GB" sz="2000" b="0" i="0" u="none" strike="noStrike">
                          <a:solidFill>
                            <a:srgbClr val="000000"/>
                          </a:solidFill>
                          <a:effectLst/>
                          <a:latin typeface="Courier New" panose="02070309020205020404" pitchFamily="49" charset="0"/>
                        </a:rPr>
                        <a:t>43.3</a:t>
                      </a:r>
                    </a:p>
                  </a:txBody>
                  <a:tcPr marL="6350" marR="6350" marT="635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r>
                        <a:rPr lang="en-GB" sz="2000" b="0" i="0" u="none" strike="noStrike">
                          <a:solidFill>
                            <a:srgbClr val="000000"/>
                          </a:solidFill>
                          <a:effectLst/>
                          <a:latin typeface="Courier New" panose="02070309020205020404" pitchFamily="49" charset="0"/>
                        </a:rPr>
                        <a:t>45.5</a:t>
                      </a:r>
                    </a:p>
                  </a:txBody>
                  <a:tcPr marL="6350" marR="6350" marT="635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extLst>
                  <a:ext uri="{0D108BD9-81ED-4DB2-BD59-A6C34878D82A}">
                    <a16:rowId xmlns:a16="http://schemas.microsoft.com/office/drawing/2014/main" val="443456145"/>
                  </a:ext>
                </a:extLst>
              </a:tr>
              <a:tr h="336210">
                <a:tc>
                  <a:txBody>
                    <a:bodyPr/>
                    <a:lstStyle/>
                    <a:p>
                      <a:pPr algn="ctr" fontAlgn="b"/>
                      <a:r>
                        <a:rPr lang="en-GB" sz="2000" b="0" i="0" u="none" strike="noStrike">
                          <a:solidFill>
                            <a:srgbClr val="000000"/>
                          </a:solidFill>
                          <a:effectLst/>
                          <a:latin typeface="Courier New" panose="02070309020205020404" pitchFamily="49" charset="0"/>
                        </a:rPr>
                        <a:t> </a:t>
                      </a:r>
                    </a:p>
                  </a:txBody>
                  <a:tcPr marL="6350" marR="6350" marT="635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r>
                        <a:rPr lang="en-GB" sz="2000" b="0" i="0" u="none" strike="noStrike" dirty="0" err="1">
                          <a:solidFill>
                            <a:srgbClr val="000000"/>
                          </a:solidFill>
                          <a:effectLst/>
                          <a:latin typeface="Courier New" panose="02070309020205020404" pitchFamily="49" charset="0"/>
                        </a:rPr>
                        <a:t>sd</a:t>
                      </a:r>
                      <a:endParaRPr lang="en-GB" sz="2000" b="0" i="0" u="none" strike="noStrike" dirty="0">
                        <a:solidFill>
                          <a:srgbClr val="000000"/>
                        </a:solidFill>
                        <a:effectLst/>
                        <a:latin typeface="Courier New" panose="02070309020205020404" pitchFamily="49" charset="0"/>
                      </a:endParaRPr>
                    </a:p>
                  </a:txBody>
                  <a:tcPr marL="6350" marR="6350" marT="635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r>
                        <a:rPr lang="en-GB" sz="2000" b="0" i="0" u="none" strike="noStrike">
                          <a:solidFill>
                            <a:srgbClr val="000000"/>
                          </a:solidFill>
                          <a:effectLst/>
                          <a:latin typeface="Courier New" panose="02070309020205020404" pitchFamily="49" charset="0"/>
                        </a:rPr>
                        <a:t>15.82</a:t>
                      </a:r>
                    </a:p>
                  </a:txBody>
                  <a:tcPr marL="6350" marR="6350" marT="635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r>
                        <a:rPr lang="en-GB" sz="2000" b="0" i="0" u="none" strike="noStrike">
                          <a:solidFill>
                            <a:srgbClr val="000000"/>
                          </a:solidFill>
                          <a:effectLst/>
                          <a:latin typeface="Courier New" panose="02070309020205020404" pitchFamily="49" charset="0"/>
                        </a:rPr>
                        <a:t>14.47</a:t>
                      </a:r>
                    </a:p>
                  </a:txBody>
                  <a:tcPr marL="6350" marR="6350" marT="635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extLst>
                  <a:ext uri="{0D108BD9-81ED-4DB2-BD59-A6C34878D82A}">
                    <a16:rowId xmlns:a16="http://schemas.microsoft.com/office/drawing/2014/main" val="822666912"/>
                  </a:ext>
                </a:extLst>
              </a:tr>
              <a:tr h="336210">
                <a:tc>
                  <a:txBody>
                    <a:bodyPr/>
                    <a:lstStyle/>
                    <a:p>
                      <a:pPr algn="ctr" fontAlgn="b"/>
                      <a:r>
                        <a:rPr lang="en-GB" sz="2000" b="0" i="0" u="none" strike="noStrike">
                          <a:solidFill>
                            <a:srgbClr val="000000"/>
                          </a:solidFill>
                          <a:effectLst/>
                          <a:latin typeface="Courier New" panose="02070309020205020404" pitchFamily="49" charset="0"/>
                        </a:rPr>
                        <a:t> </a:t>
                      </a:r>
                    </a:p>
                  </a:txBody>
                  <a:tcPr marL="6350" marR="6350" marT="635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r>
                        <a:rPr lang="en-GB" sz="2000" b="0" i="0" u="none" strike="noStrike">
                          <a:solidFill>
                            <a:srgbClr val="000000"/>
                          </a:solidFill>
                          <a:effectLst/>
                          <a:latin typeface="Courier New" panose="02070309020205020404" pitchFamily="49" charset="0"/>
                        </a:rPr>
                        <a:t>min</a:t>
                      </a:r>
                    </a:p>
                  </a:txBody>
                  <a:tcPr marL="6350" marR="6350" marT="635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r>
                        <a:rPr lang="en-GB" sz="2000" b="0" i="0" u="none" strike="noStrike">
                          <a:solidFill>
                            <a:srgbClr val="000000"/>
                          </a:solidFill>
                          <a:effectLst/>
                          <a:latin typeface="Courier New" panose="02070309020205020404" pitchFamily="49" charset="0"/>
                        </a:rPr>
                        <a:t>20</a:t>
                      </a:r>
                    </a:p>
                  </a:txBody>
                  <a:tcPr marL="6350" marR="6350" marT="635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r>
                        <a:rPr lang="en-GB" sz="2000" b="0" i="0" u="none" strike="noStrike">
                          <a:solidFill>
                            <a:srgbClr val="000000"/>
                          </a:solidFill>
                          <a:effectLst/>
                          <a:latin typeface="Courier New" panose="02070309020205020404" pitchFamily="49" charset="0"/>
                        </a:rPr>
                        <a:t>18</a:t>
                      </a:r>
                    </a:p>
                  </a:txBody>
                  <a:tcPr marL="6350" marR="6350" marT="635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extLst>
                  <a:ext uri="{0D108BD9-81ED-4DB2-BD59-A6C34878D82A}">
                    <a16:rowId xmlns:a16="http://schemas.microsoft.com/office/drawing/2014/main" val="3519658444"/>
                  </a:ext>
                </a:extLst>
              </a:tr>
              <a:tr h="336210">
                <a:tc>
                  <a:txBody>
                    <a:bodyPr/>
                    <a:lstStyle/>
                    <a:p>
                      <a:pPr algn="ctr" fontAlgn="b"/>
                      <a:r>
                        <a:rPr lang="en-GB" sz="2000" b="0" i="0" u="none" strike="noStrike">
                          <a:solidFill>
                            <a:srgbClr val="000000"/>
                          </a:solidFill>
                          <a:effectLst/>
                          <a:latin typeface="Courier New" panose="02070309020205020404" pitchFamily="49" charset="0"/>
                        </a:rPr>
                        <a:t> </a:t>
                      </a:r>
                    </a:p>
                  </a:txBody>
                  <a:tcPr marL="6350" marR="6350" marT="635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r>
                        <a:rPr lang="en-GB" sz="2000" b="0" i="0" u="none" strike="noStrike">
                          <a:solidFill>
                            <a:srgbClr val="000000"/>
                          </a:solidFill>
                          <a:effectLst/>
                          <a:latin typeface="Courier New" panose="02070309020205020404" pitchFamily="49" charset="0"/>
                        </a:rPr>
                        <a:t>median</a:t>
                      </a:r>
                    </a:p>
                  </a:txBody>
                  <a:tcPr marL="6350" marR="6350" marT="635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r>
                        <a:rPr lang="en-GB" sz="2000" b="0" i="0" u="none" strike="noStrike">
                          <a:solidFill>
                            <a:srgbClr val="000000"/>
                          </a:solidFill>
                          <a:effectLst/>
                          <a:latin typeface="Courier New" panose="02070309020205020404" pitchFamily="49" charset="0"/>
                        </a:rPr>
                        <a:t>42</a:t>
                      </a:r>
                    </a:p>
                  </a:txBody>
                  <a:tcPr marL="6350" marR="6350" marT="635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r>
                        <a:rPr lang="en-GB" sz="2000" b="0" i="0" u="none" strike="noStrike">
                          <a:solidFill>
                            <a:srgbClr val="000000"/>
                          </a:solidFill>
                          <a:effectLst/>
                          <a:latin typeface="Courier New" panose="02070309020205020404" pitchFamily="49" charset="0"/>
                        </a:rPr>
                        <a:t>47.5</a:t>
                      </a:r>
                    </a:p>
                  </a:txBody>
                  <a:tcPr marL="6350" marR="6350" marT="635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extLst>
                  <a:ext uri="{0D108BD9-81ED-4DB2-BD59-A6C34878D82A}">
                    <a16:rowId xmlns:a16="http://schemas.microsoft.com/office/drawing/2014/main" val="19075693"/>
                  </a:ext>
                </a:extLst>
              </a:tr>
              <a:tr h="336210">
                <a:tc>
                  <a:txBody>
                    <a:bodyPr/>
                    <a:lstStyle/>
                    <a:p>
                      <a:pPr algn="ctr" fontAlgn="b"/>
                      <a:r>
                        <a:rPr lang="en-GB" sz="2000" b="0" i="0" u="none" strike="noStrike">
                          <a:solidFill>
                            <a:srgbClr val="000000"/>
                          </a:solidFill>
                          <a:effectLst/>
                          <a:latin typeface="Courier New" panose="02070309020205020404" pitchFamily="49" charset="0"/>
                        </a:rPr>
                        <a:t> </a:t>
                      </a:r>
                    </a:p>
                  </a:txBody>
                  <a:tcPr marL="6350" marR="6350" marT="635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r>
                        <a:rPr lang="en-GB" sz="2000" b="0" i="0" u="none" strike="noStrike">
                          <a:solidFill>
                            <a:srgbClr val="000000"/>
                          </a:solidFill>
                          <a:effectLst/>
                          <a:latin typeface="Courier New" panose="02070309020205020404" pitchFamily="49" charset="0"/>
                        </a:rPr>
                        <a:t>max</a:t>
                      </a:r>
                    </a:p>
                  </a:txBody>
                  <a:tcPr marL="6350" marR="6350" marT="635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r>
                        <a:rPr lang="en-GB" sz="2000" b="0" i="0" u="none" strike="noStrike">
                          <a:solidFill>
                            <a:srgbClr val="000000"/>
                          </a:solidFill>
                          <a:effectLst/>
                          <a:latin typeface="Courier New" panose="02070309020205020404" pitchFamily="49" charset="0"/>
                        </a:rPr>
                        <a:t>66</a:t>
                      </a:r>
                    </a:p>
                  </a:txBody>
                  <a:tcPr marL="6350" marR="6350" marT="635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r>
                        <a:rPr lang="en-GB" sz="2000" b="0" i="0" u="none" strike="noStrike">
                          <a:solidFill>
                            <a:srgbClr val="000000"/>
                          </a:solidFill>
                          <a:effectLst/>
                          <a:latin typeface="Courier New" panose="02070309020205020404" pitchFamily="49" charset="0"/>
                        </a:rPr>
                        <a:t>67</a:t>
                      </a:r>
                    </a:p>
                  </a:txBody>
                  <a:tcPr marL="6350" marR="6350" marT="635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extLst>
                  <a:ext uri="{0D108BD9-81ED-4DB2-BD59-A6C34878D82A}">
                    <a16:rowId xmlns:a16="http://schemas.microsoft.com/office/drawing/2014/main" val="1765388279"/>
                  </a:ext>
                </a:extLst>
              </a:tr>
              <a:tr h="394178">
                <a:tc gridSpan="4">
                  <a:txBody>
                    <a:bodyPr/>
                    <a:lstStyle/>
                    <a:p>
                      <a:pPr algn="ctr" fontAlgn="b"/>
                      <a:r>
                        <a:rPr lang="en-GB" sz="2000" b="0" i="0" u="none" strike="noStrike">
                          <a:solidFill>
                            <a:srgbClr val="000000"/>
                          </a:solidFill>
                          <a:effectLst/>
                          <a:latin typeface="Courier New" panose="02070309020205020404" pitchFamily="49" charset="0"/>
                        </a:rPr>
                        <a:t> </a:t>
                      </a:r>
                    </a:p>
                  </a:txBody>
                  <a:tcPr marL="6350" marR="6350" marT="6350" marB="0" anchor="b">
                    <a:lnL w="6350" cap="flat" cmpd="sng" algn="ctr">
                      <a:solidFill>
                        <a:srgbClr val="C1C1C1"/>
                      </a:solidFill>
                      <a:prstDash val="solid"/>
                      <a:round/>
                      <a:headEnd type="none" w="med" len="med"/>
                      <a:tailEnd type="none" w="med" len="med"/>
                    </a:lnL>
                    <a:lnR>
                      <a:noFill/>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D8DBD3"/>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22330420"/>
                  </a:ext>
                </a:extLst>
              </a:tr>
              <a:tr h="336210">
                <a:tc>
                  <a:txBody>
                    <a:bodyPr/>
                    <a:lstStyle/>
                    <a:p>
                      <a:pPr algn="l" fontAlgn="b"/>
                      <a:r>
                        <a:rPr lang="en-GB" sz="2000" b="0" i="0" u="none" strike="noStrike">
                          <a:solidFill>
                            <a:srgbClr val="000000"/>
                          </a:solidFill>
                          <a:effectLst/>
                          <a:latin typeface="Courier New" panose="02070309020205020404" pitchFamily="49" charset="0"/>
                        </a:rPr>
                        <a:t>Race</a:t>
                      </a:r>
                    </a:p>
                  </a:txBody>
                  <a:tcPr marL="6350" marR="6350" marT="635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r>
                        <a:rPr lang="en-GB" sz="2000" b="0" i="0" u="none" strike="noStrike">
                          <a:solidFill>
                            <a:srgbClr val="000000"/>
                          </a:solidFill>
                          <a:effectLst/>
                          <a:latin typeface="Courier New" panose="02070309020205020404" pitchFamily="49" charset="0"/>
                        </a:rPr>
                        <a:t>n</a:t>
                      </a:r>
                    </a:p>
                  </a:txBody>
                  <a:tcPr marL="6350" marR="6350" marT="635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r>
                        <a:rPr lang="en-GB" sz="2000" b="0" i="0" u="none" strike="noStrike">
                          <a:solidFill>
                            <a:srgbClr val="000000"/>
                          </a:solidFill>
                          <a:effectLst/>
                          <a:latin typeface="Courier New" panose="02070309020205020404" pitchFamily="49" charset="0"/>
                        </a:rPr>
                        <a:t>53 (100.0%)</a:t>
                      </a:r>
                    </a:p>
                  </a:txBody>
                  <a:tcPr marL="6350" marR="6350" marT="635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r>
                        <a:rPr lang="en-GB" sz="2000" b="0" i="0" u="none" strike="noStrike">
                          <a:solidFill>
                            <a:srgbClr val="000000"/>
                          </a:solidFill>
                          <a:effectLst/>
                          <a:latin typeface="Courier New" panose="02070309020205020404" pitchFamily="49" charset="0"/>
                        </a:rPr>
                        <a:t>46 (100.0%)</a:t>
                      </a:r>
                    </a:p>
                  </a:txBody>
                  <a:tcPr marL="6350" marR="6350" marT="635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extLst>
                  <a:ext uri="{0D108BD9-81ED-4DB2-BD59-A6C34878D82A}">
                    <a16:rowId xmlns:a16="http://schemas.microsoft.com/office/drawing/2014/main" val="3889663787"/>
                  </a:ext>
                </a:extLst>
              </a:tr>
              <a:tr h="336210">
                <a:tc>
                  <a:txBody>
                    <a:bodyPr/>
                    <a:lstStyle/>
                    <a:p>
                      <a:pPr algn="ctr" fontAlgn="b"/>
                      <a:r>
                        <a:rPr lang="en-GB" sz="2000" b="0" i="0" u="none" strike="noStrike">
                          <a:solidFill>
                            <a:srgbClr val="000000"/>
                          </a:solidFill>
                          <a:effectLst/>
                          <a:latin typeface="Courier New" panose="02070309020205020404" pitchFamily="49" charset="0"/>
                        </a:rPr>
                        <a:t> </a:t>
                      </a:r>
                    </a:p>
                  </a:txBody>
                  <a:tcPr marL="6350" marR="6350" marT="635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r>
                        <a:rPr lang="en-GB" sz="2000" b="0" i="0" u="none" strike="noStrike">
                          <a:solidFill>
                            <a:srgbClr val="000000"/>
                          </a:solidFill>
                          <a:effectLst/>
                          <a:latin typeface="Courier New" panose="02070309020205020404" pitchFamily="49" charset="0"/>
                        </a:rPr>
                        <a:t>Asian</a:t>
                      </a:r>
                    </a:p>
                  </a:txBody>
                  <a:tcPr marL="6350" marR="6350" marT="635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r>
                        <a:rPr lang="en-GB" sz="2000" b="0" i="0" u="none" strike="noStrike">
                          <a:solidFill>
                            <a:srgbClr val="000000"/>
                          </a:solidFill>
                          <a:effectLst/>
                          <a:latin typeface="Courier New" panose="02070309020205020404" pitchFamily="49" charset="0"/>
                        </a:rPr>
                        <a:t>14</a:t>
                      </a:r>
                    </a:p>
                  </a:txBody>
                  <a:tcPr marL="6350" marR="6350" marT="635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r>
                        <a:rPr lang="en-GB" sz="2000" b="0" i="0" u="none" strike="noStrike">
                          <a:solidFill>
                            <a:srgbClr val="000000"/>
                          </a:solidFill>
                          <a:effectLst/>
                          <a:latin typeface="Courier New" panose="02070309020205020404" pitchFamily="49" charset="0"/>
                        </a:rPr>
                        <a:t>13</a:t>
                      </a:r>
                    </a:p>
                  </a:txBody>
                  <a:tcPr marL="6350" marR="6350" marT="635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extLst>
                  <a:ext uri="{0D108BD9-81ED-4DB2-BD59-A6C34878D82A}">
                    <a16:rowId xmlns:a16="http://schemas.microsoft.com/office/drawing/2014/main" val="1154018880"/>
                  </a:ext>
                </a:extLst>
              </a:tr>
              <a:tr h="336210">
                <a:tc>
                  <a:txBody>
                    <a:bodyPr/>
                    <a:lstStyle/>
                    <a:p>
                      <a:pPr algn="ctr" fontAlgn="b"/>
                      <a:r>
                        <a:rPr lang="en-GB" sz="2000" b="0" i="0" u="none" strike="noStrike">
                          <a:solidFill>
                            <a:srgbClr val="000000"/>
                          </a:solidFill>
                          <a:effectLst/>
                          <a:latin typeface="Courier New" panose="02070309020205020404" pitchFamily="49" charset="0"/>
                        </a:rPr>
                        <a:t> </a:t>
                      </a:r>
                    </a:p>
                  </a:txBody>
                  <a:tcPr marL="6350" marR="6350" marT="635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r>
                        <a:rPr lang="en-GB" sz="2000" b="0" i="0" u="none" strike="noStrike">
                          <a:solidFill>
                            <a:srgbClr val="000000"/>
                          </a:solidFill>
                          <a:effectLst/>
                          <a:latin typeface="Courier New" panose="02070309020205020404" pitchFamily="49" charset="0"/>
                        </a:rPr>
                        <a:t>Black</a:t>
                      </a:r>
                    </a:p>
                  </a:txBody>
                  <a:tcPr marL="6350" marR="6350" marT="635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r>
                        <a:rPr lang="en-GB" sz="2000" b="0" i="0" u="none" strike="noStrike">
                          <a:solidFill>
                            <a:srgbClr val="000000"/>
                          </a:solidFill>
                          <a:effectLst/>
                          <a:latin typeface="Courier New" panose="02070309020205020404" pitchFamily="49" charset="0"/>
                        </a:rPr>
                        <a:t>9</a:t>
                      </a:r>
                    </a:p>
                  </a:txBody>
                  <a:tcPr marL="6350" marR="6350" marT="635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r>
                        <a:rPr lang="en-GB" sz="2000" b="0" i="0" u="none" strike="noStrike">
                          <a:solidFill>
                            <a:srgbClr val="000000"/>
                          </a:solidFill>
                          <a:effectLst/>
                          <a:latin typeface="Courier New" panose="02070309020205020404" pitchFamily="49" charset="0"/>
                        </a:rPr>
                        <a:t>9</a:t>
                      </a:r>
                    </a:p>
                  </a:txBody>
                  <a:tcPr marL="6350" marR="6350" marT="635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extLst>
                  <a:ext uri="{0D108BD9-81ED-4DB2-BD59-A6C34878D82A}">
                    <a16:rowId xmlns:a16="http://schemas.microsoft.com/office/drawing/2014/main" val="849446093"/>
                  </a:ext>
                </a:extLst>
              </a:tr>
              <a:tr h="336210">
                <a:tc>
                  <a:txBody>
                    <a:bodyPr/>
                    <a:lstStyle/>
                    <a:p>
                      <a:pPr algn="ctr" fontAlgn="b"/>
                      <a:r>
                        <a:rPr lang="en-GB" sz="2000" b="0" i="0" u="none" strike="noStrike">
                          <a:solidFill>
                            <a:srgbClr val="000000"/>
                          </a:solidFill>
                          <a:effectLst/>
                          <a:latin typeface="Courier New" panose="02070309020205020404" pitchFamily="49" charset="0"/>
                        </a:rPr>
                        <a:t> </a:t>
                      </a:r>
                    </a:p>
                  </a:txBody>
                  <a:tcPr marL="6350" marR="6350" marT="635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r>
                        <a:rPr lang="en-GB" sz="2000" b="0" i="0" u="none" strike="noStrike">
                          <a:solidFill>
                            <a:srgbClr val="000000"/>
                          </a:solidFill>
                          <a:effectLst/>
                          <a:latin typeface="Courier New" panose="02070309020205020404" pitchFamily="49" charset="0"/>
                        </a:rPr>
                        <a:t>Other</a:t>
                      </a:r>
                    </a:p>
                  </a:txBody>
                  <a:tcPr marL="6350" marR="6350" marT="635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r>
                        <a:rPr lang="en-GB" sz="2000" b="0" i="0" u="none" strike="noStrike">
                          <a:solidFill>
                            <a:srgbClr val="000000"/>
                          </a:solidFill>
                          <a:effectLst/>
                          <a:latin typeface="Courier New" panose="02070309020205020404" pitchFamily="49" charset="0"/>
                        </a:rPr>
                        <a:t>15</a:t>
                      </a:r>
                    </a:p>
                  </a:txBody>
                  <a:tcPr marL="6350" marR="6350" marT="635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r>
                        <a:rPr lang="en-GB" sz="2000" b="0" i="0" u="none" strike="noStrike" dirty="0">
                          <a:solidFill>
                            <a:srgbClr val="000000"/>
                          </a:solidFill>
                          <a:effectLst/>
                          <a:latin typeface="Courier New" panose="02070309020205020404" pitchFamily="49" charset="0"/>
                        </a:rPr>
                        <a:t>8</a:t>
                      </a:r>
                    </a:p>
                  </a:txBody>
                  <a:tcPr marL="6350" marR="6350" marT="635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extLst>
                  <a:ext uri="{0D108BD9-81ED-4DB2-BD59-A6C34878D82A}">
                    <a16:rowId xmlns:a16="http://schemas.microsoft.com/office/drawing/2014/main" val="2779368972"/>
                  </a:ext>
                </a:extLst>
              </a:tr>
              <a:tr h="336210">
                <a:tc>
                  <a:txBody>
                    <a:bodyPr/>
                    <a:lstStyle/>
                    <a:p>
                      <a:pPr algn="ctr" fontAlgn="b"/>
                      <a:r>
                        <a:rPr lang="en-GB" sz="2000" b="0" i="0" u="none" strike="noStrike">
                          <a:solidFill>
                            <a:srgbClr val="000000"/>
                          </a:solidFill>
                          <a:effectLst/>
                          <a:latin typeface="Courier New" panose="02070309020205020404" pitchFamily="49" charset="0"/>
                        </a:rPr>
                        <a:t> </a:t>
                      </a:r>
                    </a:p>
                  </a:txBody>
                  <a:tcPr marL="6350" marR="6350" marT="635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r>
                        <a:rPr lang="en-GB" sz="2000" b="0" i="0" u="none" strike="noStrike">
                          <a:solidFill>
                            <a:srgbClr val="000000"/>
                          </a:solidFill>
                          <a:effectLst/>
                          <a:latin typeface="Courier New" panose="02070309020205020404" pitchFamily="49" charset="0"/>
                        </a:rPr>
                        <a:t>White</a:t>
                      </a:r>
                    </a:p>
                  </a:txBody>
                  <a:tcPr marL="6350" marR="6350" marT="635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r>
                        <a:rPr lang="en-GB" sz="2000" b="0" i="0" u="none" strike="noStrike">
                          <a:solidFill>
                            <a:srgbClr val="000000"/>
                          </a:solidFill>
                          <a:effectLst/>
                          <a:latin typeface="Courier New" panose="02070309020205020404" pitchFamily="49" charset="0"/>
                        </a:rPr>
                        <a:t>15</a:t>
                      </a:r>
                    </a:p>
                  </a:txBody>
                  <a:tcPr marL="6350" marR="6350" marT="635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tc>
                  <a:txBody>
                    <a:bodyPr/>
                    <a:lstStyle/>
                    <a:p>
                      <a:pPr algn="l" fontAlgn="b"/>
                      <a:r>
                        <a:rPr lang="en-GB" sz="2000" b="0" i="0" u="none" strike="noStrike" dirty="0">
                          <a:solidFill>
                            <a:srgbClr val="000000"/>
                          </a:solidFill>
                          <a:effectLst/>
                          <a:latin typeface="Courier New" panose="02070309020205020404" pitchFamily="49" charset="0"/>
                        </a:rPr>
                        <a:t>16</a:t>
                      </a:r>
                    </a:p>
                  </a:txBody>
                  <a:tcPr marL="6350" marR="6350" marT="6350" marB="0" anchor="b">
                    <a:lnL w="6350" cap="flat" cmpd="sng" algn="ctr">
                      <a:solidFill>
                        <a:srgbClr val="C1C1C1"/>
                      </a:solidFill>
                      <a:prstDash val="solid"/>
                      <a:round/>
                      <a:headEnd type="none" w="med" len="med"/>
                      <a:tailEnd type="none" w="med" len="med"/>
                    </a:lnL>
                    <a:lnR w="6350" cap="flat" cmpd="sng" algn="ctr">
                      <a:solidFill>
                        <a:srgbClr val="C1C1C1"/>
                      </a:solidFill>
                      <a:prstDash val="solid"/>
                      <a:round/>
                      <a:headEnd type="none" w="med" len="med"/>
                      <a:tailEnd type="none" w="med" len="med"/>
                    </a:lnR>
                    <a:lnT w="6350" cap="flat" cmpd="sng" algn="ctr">
                      <a:solidFill>
                        <a:srgbClr val="C1C1C1"/>
                      </a:solidFill>
                      <a:prstDash val="solid"/>
                      <a:round/>
                      <a:headEnd type="none" w="med" len="med"/>
                      <a:tailEnd type="none" w="med" len="med"/>
                    </a:lnT>
                    <a:lnB w="6350" cap="flat" cmpd="sng" algn="ctr">
                      <a:solidFill>
                        <a:srgbClr val="C1C1C1"/>
                      </a:solidFill>
                      <a:prstDash val="solid"/>
                      <a:round/>
                      <a:headEnd type="none" w="med" len="med"/>
                      <a:tailEnd type="none" w="med" len="med"/>
                    </a:lnB>
                    <a:solidFill>
                      <a:srgbClr val="FFFFFF"/>
                    </a:solidFill>
                  </a:tcPr>
                </a:tc>
                <a:extLst>
                  <a:ext uri="{0D108BD9-81ED-4DB2-BD59-A6C34878D82A}">
                    <a16:rowId xmlns:a16="http://schemas.microsoft.com/office/drawing/2014/main" val="1314592203"/>
                  </a:ext>
                </a:extLst>
              </a:tr>
            </a:tbl>
          </a:graphicData>
        </a:graphic>
      </p:graphicFrame>
      <p:sp>
        <p:nvSpPr>
          <p:cNvPr id="3" name="Title 1">
            <a:extLst>
              <a:ext uri="{FF2B5EF4-FFF2-40B4-BE49-F238E27FC236}">
                <a16:creationId xmlns:a16="http://schemas.microsoft.com/office/drawing/2014/main" id="{06FEF8BE-7A91-426A-A479-F6A97EA9A546}"/>
              </a:ext>
            </a:extLst>
          </p:cNvPr>
          <p:cNvSpPr>
            <a:spLocks noGrp="1"/>
          </p:cNvSpPr>
          <p:nvPr>
            <p:ph type="title"/>
          </p:nvPr>
        </p:nvSpPr>
        <p:spPr>
          <a:xfrm>
            <a:off x="838201" y="210299"/>
            <a:ext cx="10515600" cy="773906"/>
          </a:xfrm>
          <a:solidFill>
            <a:srgbClr val="0070C0"/>
          </a:solidFill>
        </p:spPr>
        <p:txBody>
          <a:bodyPr>
            <a:normAutofit/>
          </a:bodyPr>
          <a:lstStyle/>
          <a:p>
            <a:pPr algn="ctr"/>
            <a:r>
              <a:rPr lang="en-GB" dirty="0">
                <a:solidFill>
                  <a:schemeClr val="bg1"/>
                </a:solidFill>
              </a:rPr>
              <a:t>The inspiration…</a:t>
            </a:r>
          </a:p>
        </p:txBody>
      </p:sp>
    </p:spTree>
    <p:extLst>
      <p:ext uri="{BB962C8B-B14F-4D97-AF65-F5344CB8AC3E}">
        <p14:creationId xmlns:p14="http://schemas.microsoft.com/office/powerpoint/2010/main" val="3316440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24096-9DD7-4704-A356-F4DC08965504}"/>
              </a:ext>
            </a:extLst>
          </p:cNvPr>
          <p:cNvSpPr>
            <a:spLocks noGrp="1"/>
          </p:cNvSpPr>
          <p:nvPr>
            <p:ph type="title"/>
          </p:nvPr>
        </p:nvSpPr>
        <p:spPr>
          <a:xfrm>
            <a:off x="838200" y="161925"/>
            <a:ext cx="10515600" cy="773906"/>
          </a:xfrm>
          <a:solidFill>
            <a:srgbClr val="0070C0"/>
          </a:solidFill>
        </p:spPr>
        <p:txBody>
          <a:bodyPr vert="horz" lIns="91440" tIns="45720" rIns="91440" bIns="45720" rtlCol="0" anchor="ctr">
            <a:normAutofit/>
          </a:bodyPr>
          <a:lstStyle/>
          <a:p>
            <a:pPr algn="ctr"/>
            <a:r>
              <a:rPr lang="en-GB" dirty="0">
                <a:solidFill>
                  <a:schemeClr val="bg1"/>
                </a:solidFill>
              </a:rPr>
              <a:t>PROC PLAN</a:t>
            </a:r>
          </a:p>
        </p:txBody>
      </p:sp>
      <p:sp>
        <p:nvSpPr>
          <p:cNvPr id="3" name="Content Placeholder 2">
            <a:extLst>
              <a:ext uri="{FF2B5EF4-FFF2-40B4-BE49-F238E27FC236}">
                <a16:creationId xmlns:a16="http://schemas.microsoft.com/office/drawing/2014/main" id="{57592A6D-BF3C-41BB-A9F4-127F4116C788}"/>
              </a:ext>
            </a:extLst>
          </p:cNvPr>
          <p:cNvSpPr>
            <a:spLocks noGrp="1"/>
          </p:cNvSpPr>
          <p:nvPr>
            <p:ph idx="1"/>
          </p:nvPr>
        </p:nvSpPr>
        <p:spPr>
          <a:xfrm>
            <a:off x="838200" y="1164324"/>
            <a:ext cx="10515600" cy="5403057"/>
          </a:xfrm>
        </p:spPr>
        <p:txBody>
          <a:bodyPr/>
          <a:lstStyle/>
          <a:p>
            <a:r>
              <a:rPr lang="en-US" b="0" i="0" dirty="0">
                <a:solidFill>
                  <a:srgbClr val="000000"/>
                </a:solidFill>
                <a:effectLst/>
                <a:latin typeface="AvenirNext"/>
              </a:rPr>
              <a:t>The PLAN procedure designs randomized plans for factorial experiments, especially nested and crossed experiments and randomized block designs. PROC PLAN can also be used for generating lists of permutations and combinations of numbers. </a:t>
            </a:r>
          </a:p>
          <a:p>
            <a:endParaRPr lang="en-US" dirty="0">
              <a:solidFill>
                <a:srgbClr val="000000"/>
              </a:solidFill>
              <a:latin typeface="AvenirNext"/>
            </a:endParaRPr>
          </a:p>
          <a:p>
            <a:pPr lvl="1"/>
            <a:r>
              <a:rPr lang="en-US" sz="2800" b="0" i="0" dirty="0">
                <a:solidFill>
                  <a:srgbClr val="000000"/>
                </a:solidFill>
                <a:effectLst/>
                <a:latin typeface="AvenirNext"/>
              </a:rPr>
              <a:t>Really a tool for creating different random schema</a:t>
            </a:r>
          </a:p>
          <a:p>
            <a:pPr lvl="1"/>
            <a:endParaRPr lang="en-US" sz="2800" dirty="0">
              <a:solidFill>
                <a:srgbClr val="000000"/>
              </a:solidFill>
              <a:latin typeface="AvenirNext"/>
            </a:endParaRPr>
          </a:p>
          <a:p>
            <a:pPr lvl="1"/>
            <a:r>
              <a:rPr lang="en-US" sz="2800" b="0" i="0" dirty="0">
                <a:solidFill>
                  <a:srgbClr val="000000"/>
                </a:solidFill>
                <a:effectLst/>
                <a:latin typeface="AvenirNext"/>
              </a:rPr>
              <a:t>Can also be used to mock-up test data</a:t>
            </a:r>
          </a:p>
          <a:p>
            <a:pPr lvl="1"/>
            <a:endParaRPr lang="en-US" sz="2800" dirty="0">
              <a:solidFill>
                <a:srgbClr val="000000"/>
              </a:solidFill>
              <a:latin typeface="AvenirNext"/>
            </a:endParaRPr>
          </a:p>
          <a:p>
            <a:pPr lvl="1"/>
            <a:r>
              <a:rPr lang="en-US" sz="2800" b="0" i="0" dirty="0">
                <a:solidFill>
                  <a:srgbClr val="000000"/>
                </a:solidFill>
                <a:effectLst/>
                <a:latin typeface="AvenirNext"/>
              </a:rPr>
              <a:t>Factors are controlled and treatments are random</a:t>
            </a:r>
          </a:p>
          <a:p>
            <a:pPr lvl="1"/>
            <a:endParaRPr lang="en-US" sz="2800" dirty="0">
              <a:solidFill>
                <a:srgbClr val="000000"/>
              </a:solidFill>
              <a:latin typeface="AvenirNext"/>
            </a:endParaRPr>
          </a:p>
          <a:p>
            <a:pPr lvl="1"/>
            <a:r>
              <a:rPr lang="en-US" sz="2800" b="0" i="0" dirty="0">
                <a:solidFill>
                  <a:srgbClr val="000000"/>
                </a:solidFill>
                <a:effectLst/>
                <a:latin typeface="AvenirNext"/>
              </a:rPr>
              <a:t>Only deals with integers and strings</a:t>
            </a:r>
          </a:p>
          <a:p>
            <a:endParaRPr lang="en-US" dirty="0">
              <a:solidFill>
                <a:srgbClr val="000000"/>
              </a:solidFill>
              <a:latin typeface="AvenirNext"/>
            </a:endParaRPr>
          </a:p>
          <a:p>
            <a:endParaRPr lang="en-GB" dirty="0"/>
          </a:p>
        </p:txBody>
      </p:sp>
    </p:spTree>
    <p:extLst>
      <p:ext uri="{BB962C8B-B14F-4D97-AF65-F5344CB8AC3E}">
        <p14:creationId xmlns:p14="http://schemas.microsoft.com/office/powerpoint/2010/main" val="1333183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24096-9DD7-4704-A356-F4DC08965504}"/>
              </a:ext>
            </a:extLst>
          </p:cNvPr>
          <p:cNvSpPr>
            <a:spLocks noGrp="1"/>
          </p:cNvSpPr>
          <p:nvPr>
            <p:ph type="title"/>
          </p:nvPr>
        </p:nvSpPr>
        <p:spPr>
          <a:xfrm>
            <a:off x="838200" y="190500"/>
            <a:ext cx="10515600" cy="773906"/>
          </a:xfrm>
          <a:solidFill>
            <a:srgbClr val="0070C0"/>
          </a:solidFill>
        </p:spPr>
        <p:txBody>
          <a:bodyPr vert="horz" lIns="91440" tIns="45720" rIns="91440" bIns="45720" rtlCol="0" anchor="ctr">
            <a:normAutofit/>
          </a:bodyPr>
          <a:lstStyle/>
          <a:p>
            <a:pPr algn="ctr"/>
            <a:r>
              <a:rPr lang="en-GB" dirty="0">
                <a:solidFill>
                  <a:schemeClr val="bg1"/>
                </a:solidFill>
              </a:rPr>
              <a:t>Syntax</a:t>
            </a:r>
          </a:p>
        </p:txBody>
      </p:sp>
      <p:sp>
        <p:nvSpPr>
          <p:cNvPr id="3" name="Content Placeholder 2">
            <a:extLst>
              <a:ext uri="{FF2B5EF4-FFF2-40B4-BE49-F238E27FC236}">
                <a16:creationId xmlns:a16="http://schemas.microsoft.com/office/drawing/2014/main" id="{57592A6D-BF3C-41BB-A9F4-127F4116C788}"/>
              </a:ext>
            </a:extLst>
          </p:cNvPr>
          <p:cNvSpPr>
            <a:spLocks noGrp="1"/>
          </p:cNvSpPr>
          <p:nvPr>
            <p:ph idx="1"/>
          </p:nvPr>
        </p:nvSpPr>
        <p:spPr>
          <a:xfrm>
            <a:off x="838200" y="1051308"/>
            <a:ext cx="10515600" cy="6084094"/>
          </a:xfrm>
        </p:spPr>
        <p:txBody>
          <a:bodyPr>
            <a:normAutofit fontScale="85000" lnSpcReduction="20000"/>
          </a:bodyPr>
          <a:lstStyle/>
          <a:p>
            <a:pPr marL="0" indent="0">
              <a:buNone/>
            </a:pPr>
            <a:r>
              <a:rPr lang="en-GB" sz="2400" b="1" dirty="0">
                <a:solidFill>
                  <a:srgbClr val="000080"/>
                </a:solidFill>
                <a:latin typeface="Courier New" panose="02070309020205020404" pitchFamily="49" charset="0"/>
              </a:rPr>
              <a:t>proc</a:t>
            </a:r>
            <a:r>
              <a:rPr lang="en-GB" sz="2400" b="0" dirty="0">
                <a:solidFill>
                  <a:srgbClr val="000000"/>
                </a:solidFill>
                <a:latin typeface="Courier New" panose="02070309020205020404" pitchFamily="49" charset="0"/>
              </a:rPr>
              <a:t> </a:t>
            </a:r>
            <a:r>
              <a:rPr lang="en-GB" sz="2400" b="1" dirty="0">
                <a:solidFill>
                  <a:srgbClr val="000080"/>
                </a:solidFill>
                <a:latin typeface="Courier New" panose="02070309020205020404" pitchFamily="49" charset="0"/>
              </a:rPr>
              <a:t>plan</a:t>
            </a:r>
            <a:r>
              <a:rPr lang="en-GB" sz="2400" b="0" dirty="0">
                <a:solidFill>
                  <a:srgbClr val="000000"/>
                </a:solidFill>
                <a:latin typeface="Courier New" panose="02070309020205020404" pitchFamily="49" charset="0"/>
              </a:rPr>
              <a:t> </a:t>
            </a:r>
            <a:r>
              <a:rPr lang="en-GB" sz="2400" b="0" dirty="0">
                <a:solidFill>
                  <a:srgbClr val="0000FF"/>
                </a:solidFill>
                <a:latin typeface="Courier New" panose="02070309020205020404" pitchFamily="49" charset="0"/>
              </a:rPr>
              <a:t>seed</a:t>
            </a:r>
            <a:r>
              <a:rPr lang="en-GB" sz="2400" b="0" dirty="0">
                <a:solidFill>
                  <a:srgbClr val="000000"/>
                </a:solidFill>
                <a:latin typeface="Courier New" panose="02070309020205020404" pitchFamily="49" charset="0"/>
              </a:rPr>
              <a:t> = </a:t>
            </a:r>
            <a:r>
              <a:rPr lang="en-GB" sz="2400" b="1" dirty="0">
                <a:solidFill>
                  <a:srgbClr val="008080"/>
                </a:solidFill>
                <a:latin typeface="Courier New" panose="02070309020205020404" pitchFamily="49" charset="0"/>
              </a:rPr>
              <a:t>152169984</a:t>
            </a:r>
            <a:r>
              <a:rPr lang="en-GB" sz="2400" b="0" dirty="0">
                <a:solidFill>
                  <a:srgbClr val="000000"/>
                </a:solidFill>
                <a:latin typeface="Courier New" panose="02070309020205020404" pitchFamily="49" charset="0"/>
              </a:rPr>
              <a:t>;</a:t>
            </a:r>
          </a:p>
          <a:p>
            <a:pPr marL="0" indent="0">
              <a:buNone/>
            </a:pPr>
            <a:r>
              <a:rPr lang="en-GB" sz="2400" b="0" dirty="0">
                <a:solidFill>
                  <a:srgbClr val="000000"/>
                </a:solidFill>
                <a:latin typeface="Courier New" panose="02070309020205020404" pitchFamily="49" charset="0"/>
              </a:rPr>
              <a:t>   </a:t>
            </a:r>
            <a:r>
              <a:rPr lang="en-GB" sz="2400" b="0" dirty="0">
                <a:solidFill>
                  <a:srgbClr val="0000FF"/>
                </a:solidFill>
                <a:latin typeface="Courier New" panose="02070309020205020404" pitchFamily="49" charset="0"/>
              </a:rPr>
              <a:t>factors</a:t>
            </a:r>
            <a:r>
              <a:rPr lang="en-GB" sz="2400" b="0" dirty="0">
                <a:solidFill>
                  <a:srgbClr val="000000"/>
                </a:solidFill>
                <a:latin typeface="Courier New" panose="02070309020205020404" pitchFamily="49" charset="0"/>
              </a:rPr>
              <a:t>     </a:t>
            </a:r>
            <a:r>
              <a:rPr lang="en-GB" sz="2400" b="0" dirty="0" err="1">
                <a:solidFill>
                  <a:srgbClr val="000000"/>
                </a:solidFill>
                <a:latin typeface="Courier New" panose="02070309020205020404" pitchFamily="49" charset="0"/>
              </a:rPr>
              <a:t>subjid</a:t>
            </a:r>
            <a:r>
              <a:rPr lang="en-GB" sz="2400" b="0" dirty="0">
                <a:solidFill>
                  <a:srgbClr val="000000"/>
                </a:solidFill>
                <a:latin typeface="Courier New" panose="02070309020205020404" pitchFamily="49" charset="0"/>
              </a:rPr>
              <a:t>   = </a:t>
            </a:r>
            <a:r>
              <a:rPr lang="en-GB" sz="2400" b="1" dirty="0">
                <a:solidFill>
                  <a:srgbClr val="008080"/>
                </a:solidFill>
                <a:latin typeface="Courier New" panose="02070309020205020404" pitchFamily="49" charset="0"/>
              </a:rPr>
              <a:t>100</a:t>
            </a:r>
            <a:r>
              <a:rPr lang="en-GB" sz="2400" b="0" dirty="0">
                <a:solidFill>
                  <a:srgbClr val="000000"/>
                </a:solidFill>
                <a:latin typeface="Courier New" panose="02070309020205020404" pitchFamily="49" charset="0"/>
              </a:rPr>
              <a:t> </a:t>
            </a:r>
            <a:r>
              <a:rPr lang="en-GB" sz="2400" b="0" dirty="0">
                <a:solidFill>
                  <a:srgbClr val="0000FF"/>
                </a:solidFill>
                <a:latin typeface="Courier New" panose="02070309020205020404" pitchFamily="49" charset="0"/>
              </a:rPr>
              <a:t>ordered</a:t>
            </a:r>
            <a:endParaRPr lang="en-GB" sz="2400" b="0" dirty="0">
              <a:solidFill>
                <a:srgbClr val="000000"/>
              </a:solidFill>
              <a:latin typeface="Courier New" panose="02070309020205020404" pitchFamily="49" charset="0"/>
            </a:endParaRPr>
          </a:p>
          <a:p>
            <a:pPr marL="0" indent="0">
              <a:buNone/>
            </a:pPr>
            <a:r>
              <a:rPr lang="en-GB" sz="2400" b="0" dirty="0">
                <a:solidFill>
                  <a:srgbClr val="000000"/>
                </a:solidFill>
                <a:latin typeface="Courier New" panose="02070309020205020404" pitchFamily="49" charset="0"/>
              </a:rPr>
              <a:t>               visit    = </a:t>
            </a:r>
            <a:r>
              <a:rPr lang="en-GB" sz="2400" b="1" dirty="0">
                <a:solidFill>
                  <a:srgbClr val="008080"/>
                </a:solidFill>
                <a:latin typeface="Courier New" panose="02070309020205020404" pitchFamily="49" charset="0"/>
              </a:rPr>
              <a:t>10</a:t>
            </a:r>
            <a:r>
              <a:rPr lang="en-GB" sz="2400" b="0" dirty="0">
                <a:solidFill>
                  <a:srgbClr val="000000"/>
                </a:solidFill>
                <a:latin typeface="Courier New" panose="02070309020205020404" pitchFamily="49" charset="0"/>
              </a:rPr>
              <a:t>  </a:t>
            </a:r>
            <a:r>
              <a:rPr lang="en-GB" sz="2400" b="0" dirty="0">
                <a:solidFill>
                  <a:srgbClr val="0000FF"/>
                </a:solidFill>
                <a:latin typeface="Courier New" panose="02070309020205020404" pitchFamily="49" charset="0"/>
              </a:rPr>
              <a:t>ordered</a:t>
            </a:r>
            <a:endParaRPr lang="en-GB" sz="2400" b="0" dirty="0">
              <a:solidFill>
                <a:srgbClr val="000000"/>
              </a:solidFill>
              <a:latin typeface="Courier New" panose="02070309020205020404" pitchFamily="49" charset="0"/>
            </a:endParaRPr>
          </a:p>
          <a:p>
            <a:pPr marL="0" indent="0">
              <a:buNone/>
            </a:pPr>
            <a:r>
              <a:rPr lang="en-GB" sz="2400" b="0" dirty="0">
                <a:solidFill>
                  <a:srgbClr val="000000"/>
                </a:solidFill>
                <a:latin typeface="Courier New" panose="02070309020205020404" pitchFamily="49" charset="0"/>
              </a:rPr>
              <a:t>               position = </a:t>
            </a:r>
            <a:r>
              <a:rPr lang="en-GB" sz="2400" b="1" dirty="0">
                <a:solidFill>
                  <a:srgbClr val="008080"/>
                </a:solidFill>
                <a:latin typeface="Courier New" panose="02070309020205020404" pitchFamily="49" charset="0"/>
              </a:rPr>
              <a:t>1</a:t>
            </a:r>
            <a:r>
              <a:rPr lang="en-GB" sz="2400" b="0" dirty="0">
                <a:solidFill>
                  <a:srgbClr val="000000"/>
                </a:solidFill>
                <a:latin typeface="Courier New" panose="02070309020205020404" pitchFamily="49" charset="0"/>
              </a:rPr>
              <a:t> </a:t>
            </a:r>
            <a:r>
              <a:rPr lang="en-GB" sz="2400" b="0" dirty="0">
                <a:solidFill>
                  <a:srgbClr val="0000FF"/>
                </a:solidFill>
                <a:latin typeface="Courier New" panose="02070309020205020404" pitchFamily="49" charset="0"/>
              </a:rPr>
              <a:t>of</a:t>
            </a:r>
            <a:r>
              <a:rPr lang="en-GB" sz="2400" b="0" dirty="0">
                <a:solidFill>
                  <a:srgbClr val="000000"/>
                </a:solidFill>
                <a:latin typeface="Courier New" panose="02070309020205020404" pitchFamily="49" charset="0"/>
              </a:rPr>
              <a:t> </a:t>
            </a:r>
            <a:r>
              <a:rPr lang="en-GB" sz="2400" b="1" dirty="0">
                <a:solidFill>
                  <a:srgbClr val="008080"/>
                </a:solidFill>
                <a:latin typeface="Courier New" panose="02070309020205020404" pitchFamily="49" charset="0"/>
              </a:rPr>
              <a:t>2;</a:t>
            </a:r>
            <a:r>
              <a:rPr lang="en-GB" sz="2400" b="0" dirty="0">
                <a:solidFill>
                  <a:srgbClr val="000000"/>
                </a:solidFill>
                <a:latin typeface="Courier New" panose="02070309020205020404" pitchFamily="49" charset="0"/>
              </a:rPr>
              <a:t>   </a:t>
            </a:r>
          </a:p>
          <a:p>
            <a:pPr marL="0" indent="0">
              <a:buNone/>
            </a:pPr>
            <a:r>
              <a:rPr lang="en-US" sz="2400" b="0" dirty="0">
                <a:solidFill>
                  <a:srgbClr val="000000"/>
                </a:solidFill>
                <a:latin typeface="Courier New" panose="02070309020205020404" pitchFamily="49" charset="0"/>
              </a:rPr>
              <a:t>   </a:t>
            </a:r>
            <a:r>
              <a:rPr lang="en-US" sz="2400" b="0" dirty="0">
                <a:solidFill>
                  <a:srgbClr val="0000FF"/>
                </a:solidFill>
                <a:latin typeface="Courier New" panose="02070309020205020404" pitchFamily="49" charset="0"/>
              </a:rPr>
              <a:t>treatments</a:t>
            </a:r>
            <a:r>
              <a:rPr lang="en-US" sz="2400" b="0" dirty="0">
                <a:solidFill>
                  <a:srgbClr val="000000"/>
                </a:solidFill>
                <a:latin typeface="Courier New" panose="02070309020205020404" pitchFamily="49" charset="0"/>
              </a:rPr>
              <a:t>  </a:t>
            </a:r>
            <a:r>
              <a:rPr lang="en-US" sz="2400" b="0" dirty="0" err="1">
                <a:solidFill>
                  <a:srgbClr val="000000"/>
                </a:solidFill>
                <a:latin typeface="Courier New" panose="02070309020205020404" pitchFamily="49" charset="0"/>
              </a:rPr>
              <a:t>sysbp</a:t>
            </a:r>
            <a:r>
              <a:rPr lang="en-US" sz="2400" b="0" dirty="0">
                <a:solidFill>
                  <a:srgbClr val="000000"/>
                </a:solidFill>
                <a:latin typeface="Courier New" panose="02070309020205020404" pitchFamily="49" charset="0"/>
              </a:rPr>
              <a:t>    = </a:t>
            </a:r>
            <a:r>
              <a:rPr lang="en-US" sz="2400" b="1" dirty="0">
                <a:solidFill>
                  <a:srgbClr val="008080"/>
                </a:solidFill>
                <a:latin typeface="Courier New" panose="02070309020205020404" pitchFamily="49" charset="0"/>
              </a:rPr>
              <a:t>1</a:t>
            </a:r>
            <a:r>
              <a:rPr lang="en-US" sz="2400" b="0" dirty="0">
                <a:solidFill>
                  <a:srgbClr val="000000"/>
                </a:solidFill>
                <a:latin typeface="Courier New" panose="02070309020205020404" pitchFamily="49" charset="0"/>
              </a:rPr>
              <a:t> </a:t>
            </a:r>
            <a:r>
              <a:rPr lang="en-US" sz="2400" b="0" dirty="0">
                <a:solidFill>
                  <a:srgbClr val="0000FF"/>
                </a:solidFill>
                <a:latin typeface="Courier New" panose="02070309020205020404" pitchFamily="49" charset="0"/>
              </a:rPr>
              <a:t>of</a:t>
            </a:r>
            <a:r>
              <a:rPr lang="en-US" sz="2400" b="0" dirty="0">
                <a:solidFill>
                  <a:srgbClr val="000000"/>
                </a:solidFill>
                <a:latin typeface="Courier New" panose="02070309020205020404" pitchFamily="49" charset="0"/>
              </a:rPr>
              <a:t> </a:t>
            </a:r>
            <a:r>
              <a:rPr lang="en-US" sz="2400" b="1" dirty="0">
                <a:solidFill>
                  <a:srgbClr val="008080"/>
                </a:solidFill>
                <a:latin typeface="Courier New" panose="02070309020205020404" pitchFamily="49" charset="0"/>
              </a:rPr>
              <a:t>25</a:t>
            </a:r>
            <a:r>
              <a:rPr lang="en-US" sz="2400" b="0" dirty="0">
                <a:solidFill>
                  <a:srgbClr val="000000"/>
                </a:solidFill>
                <a:latin typeface="Courier New" panose="02070309020205020404" pitchFamily="49" charset="0"/>
              </a:rPr>
              <a:t> </a:t>
            </a:r>
          </a:p>
          <a:p>
            <a:pPr marL="0" indent="0">
              <a:buNone/>
            </a:pPr>
            <a:r>
              <a:rPr lang="en-GB" sz="2400" b="0" dirty="0">
                <a:solidFill>
                  <a:srgbClr val="000000"/>
                </a:solidFill>
                <a:latin typeface="Courier New" panose="02070309020205020404" pitchFamily="49" charset="0"/>
              </a:rPr>
              <a:t>               </a:t>
            </a:r>
            <a:r>
              <a:rPr lang="en-GB" sz="2400" b="0" dirty="0" err="1">
                <a:solidFill>
                  <a:srgbClr val="000000"/>
                </a:solidFill>
                <a:latin typeface="Courier New" panose="02070309020205020404" pitchFamily="49" charset="0"/>
              </a:rPr>
              <a:t>diabp</a:t>
            </a:r>
            <a:r>
              <a:rPr lang="en-GB" sz="2400" b="0" dirty="0">
                <a:solidFill>
                  <a:srgbClr val="000000"/>
                </a:solidFill>
                <a:latin typeface="Courier New" panose="02070309020205020404" pitchFamily="49" charset="0"/>
              </a:rPr>
              <a:t>    = </a:t>
            </a:r>
            <a:r>
              <a:rPr lang="en-GB" sz="2400" b="1" dirty="0">
                <a:solidFill>
                  <a:srgbClr val="008080"/>
                </a:solidFill>
                <a:latin typeface="Courier New" panose="02070309020205020404" pitchFamily="49" charset="0"/>
              </a:rPr>
              <a:t>1</a:t>
            </a:r>
            <a:r>
              <a:rPr lang="en-GB" sz="2400" b="0" dirty="0">
                <a:solidFill>
                  <a:srgbClr val="000000"/>
                </a:solidFill>
                <a:latin typeface="Courier New" panose="02070309020205020404" pitchFamily="49" charset="0"/>
              </a:rPr>
              <a:t> </a:t>
            </a:r>
            <a:r>
              <a:rPr lang="en-GB" sz="2400" b="0" dirty="0">
                <a:solidFill>
                  <a:srgbClr val="0000FF"/>
                </a:solidFill>
                <a:latin typeface="Courier New" panose="02070309020205020404" pitchFamily="49" charset="0"/>
              </a:rPr>
              <a:t>of</a:t>
            </a:r>
            <a:r>
              <a:rPr lang="en-GB" sz="2400" b="0" dirty="0">
                <a:solidFill>
                  <a:srgbClr val="000000"/>
                </a:solidFill>
                <a:latin typeface="Courier New" panose="02070309020205020404" pitchFamily="49" charset="0"/>
              </a:rPr>
              <a:t> </a:t>
            </a:r>
            <a:r>
              <a:rPr lang="en-GB" sz="2400" b="1" dirty="0">
                <a:solidFill>
                  <a:srgbClr val="008080"/>
                </a:solidFill>
                <a:latin typeface="Courier New" panose="02070309020205020404" pitchFamily="49" charset="0"/>
              </a:rPr>
              <a:t>25</a:t>
            </a:r>
            <a:r>
              <a:rPr lang="en-GB" sz="2400" b="0" dirty="0">
                <a:solidFill>
                  <a:srgbClr val="000000"/>
                </a:solidFill>
                <a:latin typeface="Courier New" panose="02070309020205020404" pitchFamily="49" charset="0"/>
              </a:rPr>
              <a:t> </a:t>
            </a:r>
          </a:p>
          <a:p>
            <a:pPr marL="0" indent="0">
              <a:buNone/>
            </a:pPr>
            <a:r>
              <a:rPr lang="en-GB" sz="2400" b="0" dirty="0">
                <a:solidFill>
                  <a:srgbClr val="000000"/>
                </a:solidFill>
                <a:latin typeface="Courier New" panose="02070309020205020404" pitchFamily="49" charset="0"/>
              </a:rPr>
              <a:t>               pulse    = </a:t>
            </a:r>
            <a:r>
              <a:rPr lang="en-GB" sz="2400" b="1" dirty="0">
                <a:solidFill>
                  <a:srgbClr val="008080"/>
                </a:solidFill>
                <a:latin typeface="Courier New" panose="02070309020205020404" pitchFamily="49" charset="0"/>
              </a:rPr>
              <a:t>1</a:t>
            </a:r>
            <a:r>
              <a:rPr lang="en-GB" sz="2400" b="0" dirty="0">
                <a:solidFill>
                  <a:srgbClr val="000000"/>
                </a:solidFill>
                <a:latin typeface="Courier New" panose="02070309020205020404" pitchFamily="49" charset="0"/>
              </a:rPr>
              <a:t> </a:t>
            </a:r>
            <a:r>
              <a:rPr lang="en-GB" sz="2400" b="0" dirty="0">
                <a:solidFill>
                  <a:srgbClr val="0000FF"/>
                </a:solidFill>
                <a:latin typeface="Courier New" panose="02070309020205020404" pitchFamily="49" charset="0"/>
              </a:rPr>
              <a:t>of</a:t>
            </a:r>
            <a:r>
              <a:rPr lang="en-GB" sz="2400" b="0" dirty="0">
                <a:solidFill>
                  <a:srgbClr val="000000"/>
                </a:solidFill>
                <a:latin typeface="Courier New" panose="02070309020205020404" pitchFamily="49" charset="0"/>
              </a:rPr>
              <a:t> </a:t>
            </a:r>
            <a:r>
              <a:rPr lang="en-GB" sz="2400" b="1" dirty="0">
                <a:solidFill>
                  <a:srgbClr val="008080"/>
                </a:solidFill>
                <a:latin typeface="Courier New" panose="02070309020205020404" pitchFamily="49" charset="0"/>
              </a:rPr>
              <a:t>25</a:t>
            </a:r>
            <a:r>
              <a:rPr lang="en-GB" sz="2400" b="0" dirty="0">
                <a:solidFill>
                  <a:srgbClr val="000000"/>
                </a:solidFill>
                <a:latin typeface="Courier New" panose="02070309020205020404" pitchFamily="49" charset="0"/>
              </a:rPr>
              <a:t> </a:t>
            </a:r>
          </a:p>
          <a:p>
            <a:pPr marL="0" indent="0">
              <a:buNone/>
            </a:pPr>
            <a:r>
              <a:rPr lang="en-GB" sz="2400" b="0" dirty="0">
                <a:solidFill>
                  <a:srgbClr val="000000"/>
                </a:solidFill>
                <a:latin typeface="Courier New" panose="02070309020205020404" pitchFamily="49" charset="0"/>
              </a:rPr>
              <a:t>               temp     = </a:t>
            </a:r>
            <a:r>
              <a:rPr lang="en-GB" sz="2400" b="1" dirty="0">
                <a:solidFill>
                  <a:srgbClr val="008080"/>
                </a:solidFill>
                <a:latin typeface="Courier New" panose="02070309020205020404" pitchFamily="49" charset="0"/>
              </a:rPr>
              <a:t>1</a:t>
            </a:r>
            <a:r>
              <a:rPr lang="en-GB" sz="2400" b="0" dirty="0">
                <a:solidFill>
                  <a:srgbClr val="000000"/>
                </a:solidFill>
                <a:latin typeface="Courier New" panose="02070309020205020404" pitchFamily="49" charset="0"/>
              </a:rPr>
              <a:t> </a:t>
            </a:r>
            <a:r>
              <a:rPr lang="en-GB" sz="2400" b="0" dirty="0">
                <a:solidFill>
                  <a:srgbClr val="0000FF"/>
                </a:solidFill>
                <a:latin typeface="Courier New" panose="02070309020205020404" pitchFamily="49" charset="0"/>
              </a:rPr>
              <a:t>of</a:t>
            </a:r>
            <a:r>
              <a:rPr lang="en-GB" sz="2400" b="0" dirty="0">
                <a:solidFill>
                  <a:srgbClr val="000000"/>
                </a:solidFill>
                <a:latin typeface="Courier New" panose="02070309020205020404" pitchFamily="49" charset="0"/>
              </a:rPr>
              <a:t> </a:t>
            </a:r>
            <a:r>
              <a:rPr lang="en-GB" sz="2400" b="1" dirty="0">
                <a:solidFill>
                  <a:srgbClr val="008080"/>
                </a:solidFill>
                <a:latin typeface="Courier New" panose="02070309020205020404" pitchFamily="49" charset="0"/>
              </a:rPr>
              <a:t>25</a:t>
            </a:r>
            <a:r>
              <a:rPr lang="en-GB" sz="2400" b="0" dirty="0">
                <a:solidFill>
                  <a:srgbClr val="000000"/>
                </a:solidFill>
                <a:latin typeface="Courier New" panose="02070309020205020404" pitchFamily="49" charset="0"/>
              </a:rPr>
              <a:t>;</a:t>
            </a:r>
          </a:p>
          <a:p>
            <a:pPr marL="0" indent="0">
              <a:buNone/>
            </a:pPr>
            <a:r>
              <a:rPr lang="en-US" sz="2400" b="0" dirty="0">
                <a:solidFill>
                  <a:srgbClr val="000000"/>
                </a:solidFill>
                <a:latin typeface="Courier New" panose="02070309020205020404" pitchFamily="49" charset="0"/>
              </a:rPr>
              <a:t>   </a:t>
            </a:r>
            <a:r>
              <a:rPr lang="en-US" sz="2400" b="0" dirty="0">
                <a:solidFill>
                  <a:srgbClr val="0000FF"/>
                </a:solidFill>
                <a:latin typeface="Courier New" panose="02070309020205020404" pitchFamily="49" charset="0"/>
              </a:rPr>
              <a:t>output</a:t>
            </a:r>
            <a:r>
              <a:rPr lang="en-US" sz="2400" b="0" dirty="0">
                <a:solidFill>
                  <a:srgbClr val="000000"/>
                </a:solidFill>
                <a:latin typeface="Courier New" panose="02070309020205020404" pitchFamily="49" charset="0"/>
              </a:rPr>
              <a:t> </a:t>
            </a:r>
            <a:r>
              <a:rPr lang="en-US" sz="2400" b="0" dirty="0">
                <a:solidFill>
                  <a:srgbClr val="0000FF"/>
                </a:solidFill>
                <a:latin typeface="Courier New" panose="02070309020205020404" pitchFamily="49" charset="0"/>
              </a:rPr>
              <a:t>out</a:t>
            </a:r>
            <a:r>
              <a:rPr lang="en-US" sz="2400" b="0" dirty="0">
                <a:solidFill>
                  <a:srgbClr val="000000"/>
                </a:solidFill>
                <a:latin typeface="Courier New" panose="02070309020205020404" pitchFamily="49" charset="0"/>
              </a:rPr>
              <a:t>         = </a:t>
            </a:r>
            <a:r>
              <a:rPr lang="en-US" sz="2400" b="0" dirty="0" err="1">
                <a:solidFill>
                  <a:srgbClr val="000000"/>
                </a:solidFill>
                <a:latin typeface="Courier New" panose="02070309020205020404" pitchFamily="49" charset="0"/>
              </a:rPr>
              <a:t>work.preliminary_vs</a:t>
            </a:r>
            <a:r>
              <a:rPr lang="en-US" sz="2400" b="0" dirty="0">
                <a:solidFill>
                  <a:srgbClr val="000000"/>
                </a:solidFill>
                <a:latin typeface="Courier New" panose="02070309020205020404" pitchFamily="49" charset="0"/>
              </a:rPr>
              <a:t> </a:t>
            </a:r>
          </a:p>
          <a:p>
            <a:pPr marL="0" indent="0">
              <a:buNone/>
            </a:pPr>
            <a:r>
              <a:rPr lang="en-US" sz="2400" b="0" dirty="0">
                <a:solidFill>
                  <a:srgbClr val="000000"/>
                </a:solidFill>
                <a:latin typeface="Courier New" panose="02070309020205020404" pitchFamily="49" charset="0"/>
              </a:rPr>
              <a:t>       </a:t>
            </a:r>
            <a:r>
              <a:rPr lang="en-US" sz="2400" b="0" dirty="0" err="1">
                <a:solidFill>
                  <a:srgbClr val="000000"/>
                </a:solidFill>
                <a:latin typeface="Courier New" panose="02070309020205020404" pitchFamily="49" charset="0"/>
              </a:rPr>
              <a:t>subjid</a:t>
            </a:r>
            <a:r>
              <a:rPr lang="en-US" sz="2400" b="0" dirty="0">
                <a:solidFill>
                  <a:srgbClr val="000000"/>
                </a:solidFill>
                <a:latin typeface="Courier New" panose="02070309020205020404" pitchFamily="49" charset="0"/>
              </a:rPr>
              <a:t>   </a:t>
            </a:r>
            <a:r>
              <a:rPr lang="en-US" sz="2400" b="0" dirty="0" err="1">
                <a:solidFill>
                  <a:srgbClr val="0000FF"/>
                </a:solidFill>
                <a:latin typeface="Courier New" panose="02070309020205020404" pitchFamily="49" charset="0"/>
              </a:rPr>
              <a:t>nvals</a:t>
            </a:r>
            <a:r>
              <a:rPr lang="en-US" sz="2400" b="0" dirty="0">
                <a:solidFill>
                  <a:srgbClr val="000000"/>
                </a:solidFill>
                <a:latin typeface="Courier New" panose="02070309020205020404" pitchFamily="49" charset="0"/>
              </a:rPr>
              <a:t> = (</a:t>
            </a:r>
            <a:r>
              <a:rPr lang="en-US" sz="2400" b="1" dirty="0">
                <a:solidFill>
                  <a:srgbClr val="008080"/>
                </a:solidFill>
                <a:latin typeface="Courier New" panose="02070309020205020404" pitchFamily="49" charset="0"/>
              </a:rPr>
              <a:t>1001</a:t>
            </a:r>
            <a:r>
              <a:rPr lang="en-US" sz="2400" b="0" dirty="0">
                <a:solidFill>
                  <a:srgbClr val="000000"/>
                </a:solidFill>
                <a:latin typeface="Courier New" panose="02070309020205020404" pitchFamily="49" charset="0"/>
              </a:rPr>
              <a:t> to </a:t>
            </a:r>
            <a:r>
              <a:rPr lang="en-US" sz="2400" b="1" dirty="0">
                <a:solidFill>
                  <a:srgbClr val="008080"/>
                </a:solidFill>
                <a:latin typeface="Courier New" panose="02070309020205020404" pitchFamily="49" charset="0"/>
              </a:rPr>
              <a:t>1050</a:t>
            </a:r>
            <a:r>
              <a:rPr lang="en-US" sz="2400" b="0" dirty="0">
                <a:solidFill>
                  <a:srgbClr val="000000"/>
                </a:solidFill>
                <a:latin typeface="Courier New" panose="02070309020205020404" pitchFamily="49" charset="0"/>
              </a:rPr>
              <a:t> </a:t>
            </a:r>
            <a:r>
              <a:rPr lang="en-US" sz="2400" b="1" dirty="0">
                <a:solidFill>
                  <a:srgbClr val="008080"/>
                </a:solidFill>
                <a:latin typeface="Courier New" panose="02070309020205020404" pitchFamily="49" charset="0"/>
              </a:rPr>
              <a:t>1051</a:t>
            </a:r>
            <a:r>
              <a:rPr lang="en-US" sz="2400" b="0" dirty="0">
                <a:solidFill>
                  <a:srgbClr val="000000"/>
                </a:solidFill>
                <a:latin typeface="Courier New" panose="02070309020205020404" pitchFamily="49" charset="0"/>
              </a:rPr>
              <a:t> to </a:t>
            </a:r>
            <a:r>
              <a:rPr lang="en-US" sz="2400" b="1" dirty="0">
                <a:solidFill>
                  <a:srgbClr val="008080"/>
                </a:solidFill>
                <a:latin typeface="Courier New" panose="02070309020205020404" pitchFamily="49" charset="0"/>
              </a:rPr>
              <a:t>1100</a:t>
            </a:r>
            <a:r>
              <a:rPr lang="en-US" sz="2400" b="0" dirty="0">
                <a:solidFill>
                  <a:srgbClr val="000000"/>
                </a:solidFill>
                <a:latin typeface="Courier New" panose="02070309020205020404" pitchFamily="49" charset="0"/>
              </a:rPr>
              <a:t>)</a:t>
            </a:r>
          </a:p>
          <a:p>
            <a:pPr marL="0" indent="0">
              <a:buNone/>
            </a:pPr>
            <a:r>
              <a:rPr lang="en-US" sz="2400" b="0" dirty="0">
                <a:solidFill>
                  <a:srgbClr val="000000"/>
                </a:solidFill>
                <a:latin typeface="Courier New" panose="02070309020205020404" pitchFamily="49" charset="0"/>
              </a:rPr>
              <a:t>       visit    </a:t>
            </a:r>
            <a:r>
              <a:rPr lang="en-US" sz="2400" b="0" dirty="0" err="1">
                <a:solidFill>
                  <a:srgbClr val="0000FF"/>
                </a:solidFill>
                <a:latin typeface="Courier New" panose="02070309020205020404" pitchFamily="49" charset="0"/>
              </a:rPr>
              <a:t>nvals</a:t>
            </a:r>
            <a:r>
              <a:rPr lang="en-US" sz="2400" b="0" dirty="0">
                <a:solidFill>
                  <a:srgbClr val="000000"/>
                </a:solidFill>
                <a:latin typeface="Courier New" panose="02070309020205020404" pitchFamily="49" charset="0"/>
              </a:rPr>
              <a:t> = (</a:t>
            </a:r>
            <a:r>
              <a:rPr lang="en-US" sz="2400" b="1" dirty="0">
                <a:solidFill>
                  <a:srgbClr val="008080"/>
                </a:solidFill>
                <a:latin typeface="Courier New" panose="02070309020205020404" pitchFamily="49" charset="0"/>
              </a:rPr>
              <a:t>1</a:t>
            </a:r>
            <a:r>
              <a:rPr lang="en-US" sz="2400" b="0" dirty="0">
                <a:solidFill>
                  <a:srgbClr val="000000"/>
                </a:solidFill>
                <a:latin typeface="Courier New" panose="02070309020205020404" pitchFamily="49" charset="0"/>
              </a:rPr>
              <a:t> to </a:t>
            </a:r>
            <a:r>
              <a:rPr lang="en-US" sz="2400" b="1" dirty="0">
                <a:solidFill>
                  <a:srgbClr val="008080"/>
                </a:solidFill>
                <a:latin typeface="Courier New" panose="02070309020205020404" pitchFamily="49" charset="0"/>
              </a:rPr>
              <a:t>10</a:t>
            </a:r>
            <a:r>
              <a:rPr lang="en-US" sz="2400" b="0" dirty="0">
                <a:solidFill>
                  <a:srgbClr val="000000"/>
                </a:solidFill>
                <a:latin typeface="Courier New" panose="02070309020205020404" pitchFamily="49" charset="0"/>
              </a:rPr>
              <a:t>)</a:t>
            </a:r>
          </a:p>
          <a:p>
            <a:pPr marL="0" indent="0">
              <a:buNone/>
            </a:pPr>
            <a:r>
              <a:rPr lang="en-GB" sz="2400" b="0" dirty="0">
                <a:solidFill>
                  <a:srgbClr val="000000"/>
                </a:solidFill>
                <a:latin typeface="Courier New" panose="02070309020205020404" pitchFamily="49" charset="0"/>
              </a:rPr>
              <a:t>       position </a:t>
            </a:r>
            <a:r>
              <a:rPr lang="en-GB" sz="2400" b="0" dirty="0" err="1">
                <a:solidFill>
                  <a:srgbClr val="0000FF"/>
                </a:solidFill>
                <a:latin typeface="Courier New" panose="02070309020205020404" pitchFamily="49" charset="0"/>
              </a:rPr>
              <a:t>cvals</a:t>
            </a:r>
            <a:r>
              <a:rPr lang="en-GB" sz="2400" b="0" dirty="0">
                <a:solidFill>
                  <a:srgbClr val="000000"/>
                </a:solidFill>
                <a:latin typeface="Courier New" panose="02070309020205020404" pitchFamily="49" charset="0"/>
              </a:rPr>
              <a:t> = (</a:t>
            </a:r>
            <a:r>
              <a:rPr lang="en-GB" sz="2400" b="0" dirty="0">
                <a:solidFill>
                  <a:srgbClr val="800080"/>
                </a:solidFill>
                <a:latin typeface="Courier New" panose="02070309020205020404" pitchFamily="49" charset="0"/>
              </a:rPr>
              <a:t>'Standing'</a:t>
            </a:r>
            <a:r>
              <a:rPr lang="en-GB" sz="2400" b="0" dirty="0">
                <a:solidFill>
                  <a:srgbClr val="000000"/>
                </a:solidFill>
                <a:latin typeface="Courier New" panose="02070309020205020404" pitchFamily="49" charset="0"/>
              </a:rPr>
              <a:t> </a:t>
            </a:r>
            <a:r>
              <a:rPr lang="en-GB" sz="2400" b="0" dirty="0">
                <a:solidFill>
                  <a:srgbClr val="800080"/>
                </a:solidFill>
                <a:latin typeface="Courier New" panose="02070309020205020404" pitchFamily="49" charset="0"/>
              </a:rPr>
              <a:t>'Supine'</a:t>
            </a:r>
            <a:r>
              <a:rPr lang="en-GB" sz="2400" b="0" dirty="0">
                <a:solidFill>
                  <a:srgbClr val="000000"/>
                </a:solidFill>
                <a:latin typeface="Courier New" panose="02070309020205020404" pitchFamily="49" charset="0"/>
              </a:rPr>
              <a:t>)</a:t>
            </a:r>
          </a:p>
          <a:p>
            <a:pPr marL="0" indent="0">
              <a:buNone/>
            </a:pPr>
            <a:r>
              <a:rPr lang="en-US" sz="2400" b="0" dirty="0">
                <a:solidFill>
                  <a:srgbClr val="000000"/>
                </a:solidFill>
                <a:latin typeface="Courier New" panose="02070309020205020404" pitchFamily="49" charset="0"/>
              </a:rPr>
              <a:t>       </a:t>
            </a:r>
            <a:r>
              <a:rPr lang="en-US" sz="2400" b="0" dirty="0" err="1">
                <a:solidFill>
                  <a:srgbClr val="000000"/>
                </a:solidFill>
                <a:latin typeface="Courier New" panose="02070309020205020404" pitchFamily="49" charset="0"/>
              </a:rPr>
              <a:t>sysbp</a:t>
            </a:r>
            <a:r>
              <a:rPr lang="en-US" sz="2400" b="0" dirty="0">
                <a:solidFill>
                  <a:srgbClr val="000000"/>
                </a:solidFill>
                <a:latin typeface="Courier New" panose="02070309020205020404" pitchFamily="49" charset="0"/>
              </a:rPr>
              <a:t>    </a:t>
            </a:r>
            <a:r>
              <a:rPr lang="en-US" sz="2400" b="0" dirty="0" err="1">
                <a:solidFill>
                  <a:srgbClr val="0000FF"/>
                </a:solidFill>
                <a:latin typeface="Courier New" panose="02070309020205020404" pitchFamily="49" charset="0"/>
              </a:rPr>
              <a:t>nvals</a:t>
            </a:r>
            <a:r>
              <a:rPr lang="en-US" sz="2400" b="0" dirty="0">
                <a:solidFill>
                  <a:srgbClr val="000000"/>
                </a:solidFill>
                <a:latin typeface="Courier New" panose="02070309020205020404" pitchFamily="49" charset="0"/>
              </a:rPr>
              <a:t> = (</a:t>
            </a:r>
            <a:r>
              <a:rPr lang="en-US" sz="2400" b="1" dirty="0">
                <a:solidFill>
                  <a:srgbClr val="008080"/>
                </a:solidFill>
                <a:latin typeface="Courier New" panose="02070309020205020404" pitchFamily="49" charset="0"/>
              </a:rPr>
              <a:t>110</a:t>
            </a:r>
            <a:r>
              <a:rPr lang="en-US" sz="2400" b="0" dirty="0">
                <a:solidFill>
                  <a:srgbClr val="000000"/>
                </a:solidFill>
                <a:latin typeface="Courier New" panose="02070309020205020404" pitchFamily="49" charset="0"/>
              </a:rPr>
              <a:t> to </a:t>
            </a:r>
            <a:r>
              <a:rPr lang="en-US" sz="2400" b="1" dirty="0">
                <a:solidFill>
                  <a:srgbClr val="008080"/>
                </a:solidFill>
                <a:latin typeface="Courier New" panose="02070309020205020404" pitchFamily="49" charset="0"/>
              </a:rPr>
              <a:t>158</a:t>
            </a:r>
            <a:r>
              <a:rPr lang="en-US" sz="2400" b="0" dirty="0">
                <a:solidFill>
                  <a:srgbClr val="000000"/>
                </a:solidFill>
                <a:latin typeface="Courier New" panose="02070309020205020404" pitchFamily="49" charset="0"/>
              </a:rPr>
              <a:t> by </a:t>
            </a:r>
            <a:r>
              <a:rPr lang="en-US" sz="2400" b="1" dirty="0">
                <a:solidFill>
                  <a:srgbClr val="008080"/>
                </a:solidFill>
                <a:latin typeface="Courier New" panose="02070309020205020404" pitchFamily="49" charset="0"/>
              </a:rPr>
              <a:t>2</a:t>
            </a:r>
            <a:r>
              <a:rPr lang="en-US" sz="2400" b="0" dirty="0">
                <a:solidFill>
                  <a:srgbClr val="000000"/>
                </a:solidFill>
                <a:latin typeface="Courier New" panose="02070309020205020404" pitchFamily="49" charset="0"/>
              </a:rPr>
              <a:t>)</a:t>
            </a:r>
          </a:p>
          <a:p>
            <a:pPr marL="0" indent="0">
              <a:buNone/>
            </a:pPr>
            <a:r>
              <a:rPr lang="en-US" sz="2400" b="0" dirty="0">
                <a:solidFill>
                  <a:srgbClr val="000000"/>
                </a:solidFill>
                <a:latin typeface="Courier New" panose="02070309020205020404" pitchFamily="49" charset="0"/>
              </a:rPr>
              <a:t>       </a:t>
            </a:r>
            <a:r>
              <a:rPr lang="en-US" sz="2400" b="0" dirty="0" err="1">
                <a:solidFill>
                  <a:srgbClr val="000000"/>
                </a:solidFill>
                <a:latin typeface="Courier New" panose="02070309020205020404" pitchFamily="49" charset="0"/>
              </a:rPr>
              <a:t>diabp</a:t>
            </a:r>
            <a:r>
              <a:rPr lang="en-US" sz="2400" b="0" dirty="0">
                <a:solidFill>
                  <a:srgbClr val="000000"/>
                </a:solidFill>
                <a:latin typeface="Courier New" panose="02070309020205020404" pitchFamily="49" charset="0"/>
              </a:rPr>
              <a:t>    </a:t>
            </a:r>
            <a:r>
              <a:rPr lang="en-US" sz="2400" b="0" dirty="0" err="1">
                <a:solidFill>
                  <a:srgbClr val="0000FF"/>
                </a:solidFill>
                <a:latin typeface="Courier New" panose="02070309020205020404" pitchFamily="49" charset="0"/>
              </a:rPr>
              <a:t>nvals</a:t>
            </a:r>
            <a:r>
              <a:rPr lang="en-US" sz="2400" b="0" dirty="0">
                <a:solidFill>
                  <a:srgbClr val="000000"/>
                </a:solidFill>
                <a:latin typeface="Courier New" panose="02070309020205020404" pitchFamily="49" charset="0"/>
              </a:rPr>
              <a:t> = (</a:t>
            </a:r>
            <a:r>
              <a:rPr lang="en-US" sz="2400" b="1" dirty="0">
                <a:solidFill>
                  <a:srgbClr val="008080"/>
                </a:solidFill>
                <a:latin typeface="Courier New" panose="02070309020205020404" pitchFamily="49" charset="0"/>
              </a:rPr>
              <a:t>60</a:t>
            </a:r>
            <a:r>
              <a:rPr lang="en-US" sz="2400" b="0" dirty="0">
                <a:solidFill>
                  <a:srgbClr val="000000"/>
                </a:solidFill>
                <a:latin typeface="Courier New" panose="02070309020205020404" pitchFamily="49" charset="0"/>
              </a:rPr>
              <a:t> to </a:t>
            </a:r>
            <a:r>
              <a:rPr lang="en-US" sz="2400" b="1" dirty="0">
                <a:solidFill>
                  <a:srgbClr val="008080"/>
                </a:solidFill>
                <a:latin typeface="Courier New" panose="02070309020205020404" pitchFamily="49" charset="0"/>
              </a:rPr>
              <a:t>108</a:t>
            </a:r>
            <a:r>
              <a:rPr lang="en-US" sz="2400" b="0" dirty="0">
                <a:solidFill>
                  <a:srgbClr val="000000"/>
                </a:solidFill>
                <a:latin typeface="Courier New" panose="02070309020205020404" pitchFamily="49" charset="0"/>
              </a:rPr>
              <a:t> by </a:t>
            </a:r>
            <a:r>
              <a:rPr lang="en-US" sz="2400" b="1" dirty="0">
                <a:solidFill>
                  <a:srgbClr val="008080"/>
                </a:solidFill>
                <a:latin typeface="Courier New" panose="02070309020205020404" pitchFamily="49" charset="0"/>
              </a:rPr>
              <a:t>2</a:t>
            </a:r>
            <a:r>
              <a:rPr lang="en-US" sz="2400" b="0" dirty="0">
                <a:solidFill>
                  <a:srgbClr val="000000"/>
                </a:solidFill>
                <a:latin typeface="Courier New" panose="02070309020205020404" pitchFamily="49" charset="0"/>
              </a:rPr>
              <a:t>)</a:t>
            </a:r>
          </a:p>
          <a:p>
            <a:pPr marL="0" indent="0">
              <a:buNone/>
            </a:pPr>
            <a:r>
              <a:rPr lang="en-US" sz="2400" b="0" dirty="0">
                <a:solidFill>
                  <a:srgbClr val="000000"/>
                </a:solidFill>
                <a:latin typeface="Courier New" panose="02070309020205020404" pitchFamily="49" charset="0"/>
              </a:rPr>
              <a:t>       pulse    </a:t>
            </a:r>
            <a:r>
              <a:rPr lang="en-US" sz="2400" b="0" dirty="0" err="1">
                <a:solidFill>
                  <a:srgbClr val="0000FF"/>
                </a:solidFill>
                <a:latin typeface="Courier New" panose="02070309020205020404" pitchFamily="49" charset="0"/>
              </a:rPr>
              <a:t>nvals</a:t>
            </a:r>
            <a:r>
              <a:rPr lang="en-US" sz="2400" b="0" dirty="0">
                <a:solidFill>
                  <a:srgbClr val="000000"/>
                </a:solidFill>
                <a:latin typeface="Courier New" panose="02070309020205020404" pitchFamily="49" charset="0"/>
              </a:rPr>
              <a:t> = (</a:t>
            </a:r>
            <a:r>
              <a:rPr lang="en-US" sz="2400" b="1" dirty="0">
                <a:solidFill>
                  <a:srgbClr val="008080"/>
                </a:solidFill>
                <a:latin typeface="Courier New" panose="02070309020205020404" pitchFamily="49" charset="0"/>
              </a:rPr>
              <a:t>50</a:t>
            </a:r>
            <a:r>
              <a:rPr lang="en-US" sz="2400" b="0" dirty="0">
                <a:solidFill>
                  <a:srgbClr val="000000"/>
                </a:solidFill>
                <a:latin typeface="Courier New" panose="02070309020205020404" pitchFamily="49" charset="0"/>
              </a:rPr>
              <a:t> to </a:t>
            </a:r>
            <a:r>
              <a:rPr lang="en-US" sz="2400" b="1" dirty="0">
                <a:solidFill>
                  <a:srgbClr val="008080"/>
                </a:solidFill>
                <a:latin typeface="Courier New" panose="02070309020205020404" pitchFamily="49" charset="0"/>
              </a:rPr>
              <a:t>98</a:t>
            </a:r>
            <a:r>
              <a:rPr lang="en-US" sz="2400" b="0" dirty="0">
                <a:solidFill>
                  <a:srgbClr val="000000"/>
                </a:solidFill>
                <a:latin typeface="Courier New" panose="02070309020205020404" pitchFamily="49" charset="0"/>
              </a:rPr>
              <a:t> by </a:t>
            </a:r>
            <a:r>
              <a:rPr lang="en-US" sz="2400" b="1" dirty="0">
                <a:solidFill>
                  <a:srgbClr val="008080"/>
                </a:solidFill>
                <a:latin typeface="Courier New" panose="02070309020205020404" pitchFamily="49" charset="0"/>
              </a:rPr>
              <a:t>2</a:t>
            </a:r>
            <a:r>
              <a:rPr lang="en-US" sz="2400" b="0" dirty="0">
                <a:solidFill>
                  <a:srgbClr val="000000"/>
                </a:solidFill>
                <a:latin typeface="Courier New" panose="02070309020205020404" pitchFamily="49" charset="0"/>
              </a:rPr>
              <a:t>)</a:t>
            </a:r>
          </a:p>
          <a:p>
            <a:pPr marL="0" indent="0">
              <a:buNone/>
            </a:pPr>
            <a:r>
              <a:rPr lang="en-US" sz="2400" b="0" dirty="0">
                <a:solidFill>
                  <a:srgbClr val="000000"/>
                </a:solidFill>
                <a:latin typeface="Courier New" panose="02070309020205020404" pitchFamily="49" charset="0"/>
              </a:rPr>
              <a:t>       temp     </a:t>
            </a:r>
            <a:r>
              <a:rPr lang="en-US" sz="2400" b="0" dirty="0" err="1">
                <a:solidFill>
                  <a:srgbClr val="0000FF"/>
                </a:solidFill>
                <a:latin typeface="Courier New" panose="02070309020205020404" pitchFamily="49" charset="0"/>
              </a:rPr>
              <a:t>nvals</a:t>
            </a:r>
            <a:r>
              <a:rPr lang="en-US" sz="2400" b="0" dirty="0">
                <a:solidFill>
                  <a:srgbClr val="000000"/>
                </a:solidFill>
                <a:latin typeface="Courier New" panose="02070309020205020404" pitchFamily="49" charset="0"/>
              </a:rPr>
              <a:t> = (</a:t>
            </a:r>
            <a:r>
              <a:rPr lang="en-US" sz="2400" b="1" dirty="0">
                <a:solidFill>
                  <a:srgbClr val="008080"/>
                </a:solidFill>
                <a:latin typeface="Courier New" panose="02070309020205020404" pitchFamily="49" charset="0"/>
              </a:rPr>
              <a:t>360</a:t>
            </a:r>
            <a:r>
              <a:rPr lang="en-US" sz="2400" b="0" dirty="0">
                <a:solidFill>
                  <a:srgbClr val="000000"/>
                </a:solidFill>
                <a:latin typeface="Courier New" panose="02070309020205020404" pitchFamily="49" charset="0"/>
              </a:rPr>
              <a:t> to </a:t>
            </a:r>
            <a:r>
              <a:rPr lang="en-US" sz="2400" b="1" dirty="0">
                <a:solidFill>
                  <a:srgbClr val="008080"/>
                </a:solidFill>
                <a:latin typeface="Courier New" panose="02070309020205020404" pitchFamily="49" charset="0"/>
              </a:rPr>
              <a:t>384</a:t>
            </a:r>
            <a:r>
              <a:rPr lang="en-US" sz="2400" b="0" dirty="0">
                <a:solidFill>
                  <a:srgbClr val="000000"/>
                </a:solidFill>
                <a:latin typeface="Courier New" panose="02070309020205020404" pitchFamily="49" charset="0"/>
              </a:rPr>
              <a:t> by </a:t>
            </a:r>
            <a:r>
              <a:rPr lang="en-US" sz="2400" b="1" dirty="0">
                <a:solidFill>
                  <a:srgbClr val="008080"/>
                </a:solidFill>
                <a:latin typeface="Courier New" panose="02070309020205020404" pitchFamily="49" charset="0"/>
              </a:rPr>
              <a:t>1</a:t>
            </a:r>
            <a:r>
              <a:rPr lang="en-US" sz="2400" b="0" dirty="0">
                <a:solidFill>
                  <a:srgbClr val="000000"/>
                </a:solidFill>
                <a:latin typeface="Courier New" panose="02070309020205020404" pitchFamily="49" charset="0"/>
              </a:rPr>
              <a:t>)</a:t>
            </a:r>
            <a:r>
              <a:rPr lang="en-GB" sz="2400" b="0" dirty="0">
                <a:solidFill>
                  <a:srgbClr val="000000"/>
                </a:solidFill>
                <a:latin typeface="Courier New" panose="02070309020205020404" pitchFamily="49" charset="0"/>
              </a:rPr>
              <a:t>;</a:t>
            </a:r>
          </a:p>
          <a:p>
            <a:pPr marL="0" indent="0">
              <a:buNone/>
            </a:pPr>
            <a:r>
              <a:rPr lang="en-GB" sz="2400" b="1" dirty="0">
                <a:solidFill>
                  <a:srgbClr val="000080"/>
                </a:solidFill>
                <a:latin typeface="Courier New" panose="02070309020205020404" pitchFamily="49" charset="0"/>
              </a:rPr>
              <a:t>run</a:t>
            </a:r>
            <a:r>
              <a:rPr lang="en-GB" sz="2400" b="0" dirty="0">
                <a:solidFill>
                  <a:srgbClr val="000000"/>
                </a:solidFill>
                <a:latin typeface="Courier New" panose="02070309020205020404" pitchFamily="49" charset="0"/>
              </a:rPr>
              <a:t>;</a:t>
            </a:r>
            <a:endParaRPr lang="en-US" sz="2400" dirty="0">
              <a:solidFill>
                <a:srgbClr val="000000"/>
              </a:solidFill>
              <a:latin typeface="AvenirNext"/>
            </a:endParaRPr>
          </a:p>
          <a:p>
            <a:endParaRPr lang="en-GB" dirty="0"/>
          </a:p>
        </p:txBody>
      </p:sp>
    </p:spTree>
    <p:extLst>
      <p:ext uri="{BB962C8B-B14F-4D97-AF65-F5344CB8AC3E}">
        <p14:creationId xmlns:p14="http://schemas.microsoft.com/office/powerpoint/2010/main" val="1658705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24096-9DD7-4704-A356-F4DC08965504}"/>
              </a:ext>
            </a:extLst>
          </p:cNvPr>
          <p:cNvSpPr>
            <a:spLocks noGrp="1"/>
          </p:cNvSpPr>
          <p:nvPr>
            <p:ph type="title"/>
          </p:nvPr>
        </p:nvSpPr>
        <p:spPr>
          <a:xfrm>
            <a:off x="838199" y="208433"/>
            <a:ext cx="10515600" cy="773906"/>
          </a:xfrm>
          <a:solidFill>
            <a:srgbClr val="0070C0"/>
          </a:solidFill>
        </p:spPr>
        <p:txBody>
          <a:bodyPr vert="horz" lIns="91440" tIns="45720" rIns="91440" bIns="45720" rtlCol="0" anchor="ctr">
            <a:normAutofit/>
          </a:bodyPr>
          <a:lstStyle/>
          <a:p>
            <a:pPr algn="ctr"/>
            <a:r>
              <a:rPr lang="en-GB" dirty="0">
                <a:solidFill>
                  <a:schemeClr val="bg1"/>
                </a:solidFill>
              </a:rPr>
              <a:t>Example PLAN Output</a:t>
            </a:r>
          </a:p>
        </p:txBody>
      </p:sp>
      <p:pic>
        <p:nvPicPr>
          <p:cNvPr id="4" name="Picture 3">
            <a:extLst>
              <a:ext uri="{FF2B5EF4-FFF2-40B4-BE49-F238E27FC236}">
                <a16:creationId xmlns:a16="http://schemas.microsoft.com/office/drawing/2014/main" id="{305C1597-D6F4-4FC2-A6B0-C6848486A94D}"/>
              </a:ext>
            </a:extLst>
          </p:cNvPr>
          <p:cNvPicPr>
            <a:picLocks noChangeAspect="1"/>
          </p:cNvPicPr>
          <p:nvPr/>
        </p:nvPicPr>
        <p:blipFill>
          <a:blip r:embed="rId3"/>
          <a:stretch>
            <a:fillRect/>
          </a:stretch>
        </p:blipFill>
        <p:spPr>
          <a:xfrm>
            <a:off x="838199" y="1176337"/>
            <a:ext cx="10420351" cy="5557838"/>
          </a:xfrm>
          <a:prstGeom prst="rect">
            <a:avLst/>
          </a:prstGeom>
        </p:spPr>
      </p:pic>
    </p:spTree>
    <p:extLst>
      <p:ext uri="{BB962C8B-B14F-4D97-AF65-F5344CB8AC3E}">
        <p14:creationId xmlns:p14="http://schemas.microsoft.com/office/powerpoint/2010/main" val="1472275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24096-9DD7-4704-A356-F4DC08965504}"/>
              </a:ext>
            </a:extLst>
          </p:cNvPr>
          <p:cNvSpPr>
            <a:spLocks noGrp="1"/>
          </p:cNvSpPr>
          <p:nvPr>
            <p:ph type="title"/>
          </p:nvPr>
        </p:nvSpPr>
        <p:spPr>
          <a:xfrm>
            <a:off x="838200" y="195209"/>
            <a:ext cx="10515600" cy="773906"/>
          </a:xfrm>
          <a:solidFill>
            <a:srgbClr val="0070C0"/>
          </a:solidFill>
        </p:spPr>
        <p:txBody>
          <a:bodyPr vert="horz" lIns="91440" tIns="45720" rIns="91440" bIns="45720" rtlCol="0" anchor="ctr">
            <a:normAutofit/>
          </a:bodyPr>
          <a:lstStyle/>
          <a:p>
            <a:pPr algn="ctr"/>
            <a:r>
              <a:rPr lang="en-GB" dirty="0">
                <a:solidFill>
                  <a:schemeClr val="bg1"/>
                </a:solidFill>
              </a:rPr>
              <a:t>PROC UNIVARIATE</a:t>
            </a:r>
          </a:p>
        </p:txBody>
      </p:sp>
      <p:sp>
        <p:nvSpPr>
          <p:cNvPr id="3" name="Content Placeholder 2">
            <a:extLst>
              <a:ext uri="{FF2B5EF4-FFF2-40B4-BE49-F238E27FC236}">
                <a16:creationId xmlns:a16="http://schemas.microsoft.com/office/drawing/2014/main" id="{57592A6D-BF3C-41BB-A9F4-127F4116C788}"/>
              </a:ext>
            </a:extLst>
          </p:cNvPr>
          <p:cNvSpPr>
            <a:spLocks noGrp="1"/>
          </p:cNvSpPr>
          <p:nvPr>
            <p:ph idx="1"/>
          </p:nvPr>
        </p:nvSpPr>
        <p:spPr>
          <a:xfrm>
            <a:off x="838200" y="1164324"/>
            <a:ext cx="10515600" cy="5403057"/>
          </a:xfrm>
        </p:spPr>
        <p:txBody>
          <a:bodyPr/>
          <a:lstStyle/>
          <a:p>
            <a:r>
              <a:rPr lang="en-US" b="0" i="0" dirty="0">
                <a:solidFill>
                  <a:srgbClr val="000000"/>
                </a:solidFill>
                <a:effectLst/>
                <a:latin typeface="AvenirNext"/>
              </a:rPr>
              <a:t>UNIVARIATE has many uses from summaries to data cleaning</a:t>
            </a:r>
          </a:p>
          <a:p>
            <a:endParaRPr lang="en-US" dirty="0">
              <a:solidFill>
                <a:srgbClr val="000000"/>
              </a:solidFill>
              <a:latin typeface="AvenirNext"/>
            </a:endParaRPr>
          </a:p>
          <a:p>
            <a:pPr lvl="1"/>
            <a:r>
              <a:rPr lang="en-US" sz="2800" b="0" i="0" dirty="0">
                <a:solidFill>
                  <a:srgbClr val="000000"/>
                </a:solidFill>
                <a:effectLst/>
                <a:latin typeface="AvenirNext"/>
              </a:rPr>
              <a:t>We are going to look at data cleaning</a:t>
            </a:r>
            <a:endParaRPr lang="en-US" sz="2800" dirty="0">
              <a:solidFill>
                <a:srgbClr val="000000"/>
              </a:solidFill>
              <a:latin typeface="AvenirNext"/>
            </a:endParaRPr>
          </a:p>
          <a:p>
            <a:pPr lvl="1"/>
            <a:endParaRPr lang="en-US" sz="2800" b="0" i="0" dirty="0">
              <a:solidFill>
                <a:srgbClr val="000000"/>
              </a:solidFill>
              <a:effectLst/>
              <a:latin typeface="AvenirNext"/>
            </a:endParaRPr>
          </a:p>
          <a:p>
            <a:pPr lvl="1"/>
            <a:r>
              <a:rPr lang="en-US" sz="2800" b="0" i="0" dirty="0">
                <a:solidFill>
                  <a:srgbClr val="000000"/>
                </a:solidFill>
                <a:effectLst/>
                <a:latin typeface="AvenirNext"/>
              </a:rPr>
              <a:t>Identify outlying values</a:t>
            </a:r>
          </a:p>
          <a:p>
            <a:pPr lvl="1"/>
            <a:endParaRPr lang="en-US" sz="2800" dirty="0">
              <a:solidFill>
                <a:srgbClr val="000000"/>
              </a:solidFill>
              <a:latin typeface="AvenirNext"/>
            </a:endParaRPr>
          </a:p>
          <a:p>
            <a:pPr lvl="1"/>
            <a:r>
              <a:rPr lang="en-US" sz="2800" b="0" i="0" dirty="0">
                <a:solidFill>
                  <a:srgbClr val="000000"/>
                </a:solidFill>
                <a:effectLst/>
                <a:latin typeface="AvenirNext"/>
              </a:rPr>
              <a:t>The default output – useful but limited</a:t>
            </a:r>
          </a:p>
          <a:p>
            <a:pPr lvl="1"/>
            <a:endParaRPr lang="en-US" sz="2800" dirty="0">
              <a:solidFill>
                <a:srgbClr val="000000"/>
              </a:solidFill>
              <a:latin typeface="AvenirNext"/>
            </a:endParaRPr>
          </a:p>
          <a:p>
            <a:pPr lvl="1"/>
            <a:r>
              <a:rPr lang="en-US" sz="2800" dirty="0">
                <a:solidFill>
                  <a:srgbClr val="000000"/>
                </a:solidFill>
                <a:latin typeface="AvenirNext"/>
              </a:rPr>
              <a:t>ODS output object </a:t>
            </a:r>
            <a:endParaRPr lang="en-US" sz="2800" b="0" i="0" dirty="0">
              <a:solidFill>
                <a:srgbClr val="000000"/>
              </a:solidFill>
              <a:effectLst/>
              <a:latin typeface="AvenirNext"/>
            </a:endParaRPr>
          </a:p>
          <a:p>
            <a:endParaRPr lang="en-US" dirty="0">
              <a:solidFill>
                <a:srgbClr val="000000"/>
              </a:solidFill>
              <a:latin typeface="AvenirNext"/>
            </a:endParaRPr>
          </a:p>
          <a:p>
            <a:endParaRPr lang="en-GB" dirty="0"/>
          </a:p>
        </p:txBody>
      </p:sp>
    </p:spTree>
    <p:extLst>
      <p:ext uri="{BB962C8B-B14F-4D97-AF65-F5344CB8AC3E}">
        <p14:creationId xmlns:p14="http://schemas.microsoft.com/office/powerpoint/2010/main" val="2732438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24096-9DD7-4704-A356-F4DC08965504}"/>
              </a:ext>
            </a:extLst>
          </p:cNvPr>
          <p:cNvSpPr>
            <a:spLocks noGrp="1"/>
          </p:cNvSpPr>
          <p:nvPr>
            <p:ph type="title"/>
          </p:nvPr>
        </p:nvSpPr>
        <p:spPr>
          <a:xfrm>
            <a:off x="838200" y="133564"/>
            <a:ext cx="10515600" cy="773906"/>
          </a:xfrm>
          <a:solidFill>
            <a:srgbClr val="0070C0"/>
          </a:solidFill>
        </p:spPr>
        <p:txBody>
          <a:bodyPr vert="horz" lIns="91440" tIns="45720" rIns="91440" bIns="45720" rtlCol="0" anchor="ctr">
            <a:normAutofit/>
          </a:bodyPr>
          <a:lstStyle/>
          <a:p>
            <a:pPr algn="ctr"/>
            <a:r>
              <a:rPr lang="en-GB" dirty="0">
                <a:solidFill>
                  <a:schemeClr val="bg1"/>
                </a:solidFill>
              </a:rPr>
              <a:t>Example Univariate Output</a:t>
            </a:r>
          </a:p>
        </p:txBody>
      </p:sp>
      <p:graphicFrame>
        <p:nvGraphicFramePr>
          <p:cNvPr id="3" name="Table 2">
            <a:extLst>
              <a:ext uri="{FF2B5EF4-FFF2-40B4-BE49-F238E27FC236}">
                <a16:creationId xmlns:a16="http://schemas.microsoft.com/office/drawing/2014/main" id="{AFAD1C82-37C6-4755-959A-7B0977F19135}"/>
              </a:ext>
            </a:extLst>
          </p:cNvPr>
          <p:cNvGraphicFramePr>
            <a:graphicFrameLocks noGrp="1"/>
          </p:cNvGraphicFramePr>
          <p:nvPr>
            <p:extLst>
              <p:ext uri="{D42A27DB-BD31-4B8C-83A1-F6EECF244321}">
                <p14:modId xmlns:p14="http://schemas.microsoft.com/office/powerpoint/2010/main" val="699513842"/>
              </p:ext>
            </p:extLst>
          </p:nvPr>
        </p:nvGraphicFramePr>
        <p:xfrm>
          <a:off x="554804" y="1100385"/>
          <a:ext cx="11219376" cy="5084656"/>
        </p:xfrm>
        <a:graphic>
          <a:graphicData uri="http://schemas.openxmlformats.org/drawingml/2006/table">
            <a:tbl>
              <a:tblPr/>
              <a:tblGrid>
                <a:gridCol w="801384">
                  <a:extLst>
                    <a:ext uri="{9D8B030D-6E8A-4147-A177-3AD203B41FA5}">
                      <a16:colId xmlns:a16="http://schemas.microsoft.com/office/drawing/2014/main" val="2035882479"/>
                    </a:ext>
                  </a:extLst>
                </a:gridCol>
                <a:gridCol w="801384">
                  <a:extLst>
                    <a:ext uri="{9D8B030D-6E8A-4147-A177-3AD203B41FA5}">
                      <a16:colId xmlns:a16="http://schemas.microsoft.com/office/drawing/2014/main" val="1591366275"/>
                    </a:ext>
                  </a:extLst>
                </a:gridCol>
                <a:gridCol w="801384">
                  <a:extLst>
                    <a:ext uri="{9D8B030D-6E8A-4147-A177-3AD203B41FA5}">
                      <a16:colId xmlns:a16="http://schemas.microsoft.com/office/drawing/2014/main" val="2078127838"/>
                    </a:ext>
                  </a:extLst>
                </a:gridCol>
                <a:gridCol w="801384">
                  <a:extLst>
                    <a:ext uri="{9D8B030D-6E8A-4147-A177-3AD203B41FA5}">
                      <a16:colId xmlns:a16="http://schemas.microsoft.com/office/drawing/2014/main" val="3341509920"/>
                    </a:ext>
                  </a:extLst>
                </a:gridCol>
                <a:gridCol w="801384">
                  <a:extLst>
                    <a:ext uri="{9D8B030D-6E8A-4147-A177-3AD203B41FA5}">
                      <a16:colId xmlns:a16="http://schemas.microsoft.com/office/drawing/2014/main" val="4259587991"/>
                    </a:ext>
                  </a:extLst>
                </a:gridCol>
                <a:gridCol w="801384">
                  <a:extLst>
                    <a:ext uri="{9D8B030D-6E8A-4147-A177-3AD203B41FA5}">
                      <a16:colId xmlns:a16="http://schemas.microsoft.com/office/drawing/2014/main" val="277888291"/>
                    </a:ext>
                  </a:extLst>
                </a:gridCol>
                <a:gridCol w="801384">
                  <a:extLst>
                    <a:ext uri="{9D8B030D-6E8A-4147-A177-3AD203B41FA5}">
                      <a16:colId xmlns:a16="http://schemas.microsoft.com/office/drawing/2014/main" val="4125823791"/>
                    </a:ext>
                  </a:extLst>
                </a:gridCol>
                <a:gridCol w="801384">
                  <a:extLst>
                    <a:ext uri="{9D8B030D-6E8A-4147-A177-3AD203B41FA5}">
                      <a16:colId xmlns:a16="http://schemas.microsoft.com/office/drawing/2014/main" val="3493430813"/>
                    </a:ext>
                  </a:extLst>
                </a:gridCol>
                <a:gridCol w="801384">
                  <a:extLst>
                    <a:ext uri="{9D8B030D-6E8A-4147-A177-3AD203B41FA5}">
                      <a16:colId xmlns:a16="http://schemas.microsoft.com/office/drawing/2014/main" val="3356421700"/>
                    </a:ext>
                  </a:extLst>
                </a:gridCol>
                <a:gridCol w="801384">
                  <a:extLst>
                    <a:ext uri="{9D8B030D-6E8A-4147-A177-3AD203B41FA5}">
                      <a16:colId xmlns:a16="http://schemas.microsoft.com/office/drawing/2014/main" val="1624344624"/>
                    </a:ext>
                  </a:extLst>
                </a:gridCol>
                <a:gridCol w="801384">
                  <a:extLst>
                    <a:ext uri="{9D8B030D-6E8A-4147-A177-3AD203B41FA5}">
                      <a16:colId xmlns:a16="http://schemas.microsoft.com/office/drawing/2014/main" val="806714701"/>
                    </a:ext>
                  </a:extLst>
                </a:gridCol>
                <a:gridCol w="801384">
                  <a:extLst>
                    <a:ext uri="{9D8B030D-6E8A-4147-A177-3AD203B41FA5}">
                      <a16:colId xmlns:a16="http://schemas.microsoft.com/office/drawing/2014/main" val="1971810537"/>
                    </a:ext>
                  </a:extLst>
                </a:gridCol>
                <a:gridCol w="801384">
                  <a:extLst>
                    <a:ext uri="{9D8B030D-6E8A-4147-A177-3AD203B41FA5}">
                      <a16:colId xmlns:a16="http://schemas.microsoft.com/office/drawing/2014/main" val="1080575718"/>
                    </a:ext>
                  </a:extLst>
                </a:gridCol>
                <a:gridCol w="801384">
                  <a:extLst>
                    <a:ext uri="{9D8B030D-6E8A-4147-A177-3AD203B41FA5}">
                      <a16:colId xmlns:a16="http://schemas.microsoft.com/office/drawing/2014/main" val="1708018750"/>
                    </a:ext>
                  </a:extLst>
                </a:gridCol>
              </a:tblGrid>
              <a:tr h="311795">
                <a:tc gridSpan="14">
                  <a:txBody>
                    <a:bodyPr/>
                    <a:lstStyle/>
                    <a:p>
                      <a:pPr fontAlgn="t"/>
                      <a:r>
                        <a:rPr lang="en-GB" sz="1300">
                          <a:effectLst/>
                        </a:rPr>
                        <a:t>Extreme Observations</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39796309"/>
                  </a:ext>
                </a:extLst>
              </a:tr>
              <a:tr h="311795">
                <a:tc gridSpan="7">
                  <a:txBody>
                    <a:bodyPr/>
                    <a:lstStyle/>
                    <a:p>
                      <a:pPr fontAlgn="t"/>
                      <a:r>
                        <a:rPr lang="en-GB" sz="1300">
                          <a:effectLst/>
                        </a:rPr>
                        <a:t>Lowest</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7">
                  <a:txBody>
                    <a:bodyPr/>
                    <a:lstStyle/>
                    <a:p>
                      <a:pPr fontAlgn="t"/>
                      <a:r>
                        <a:rPr lang="en-GB" sz="1300">
                          <a:effectLst/>
                        </a:rPr>
                        <a:t>Highest</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002718881"/>
                  </a:ext>
                </a:extLst>
              </a:tr>
              <a:tr h="547276">
                <a:tc>
                  <a:txBody>
                    <a:bodyPr/>
                    <a:lstStyle/>
                    <a:p>
                      <a:pPr fontAlgn="t"/>
                      <a:r>
                        <a:rPr lang="en-GB" sz="1300">
                          <a:effectLst/>
                        </a:rPr>
                        <a:t>Value</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visit</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usubjid</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lbtestcd</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lborres</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lborresu</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Obs</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Value</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visit</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usubjid</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lbtestcd</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lborres</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lborresu</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Obs</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9475115"/>
                  </a:ext>
                </a:extLst>
              </a:tr>
              <a:tr h="782758">
                <a:tc>
                  <a:txBody>
                    <a:bodyPr/>
                    <a:lstStyle/>
                    <a:p>
                      <a:pPr fontAlgn="t"/>
                      <a:r>
                        <a:rPr lang="en-GB" sz="1300">
                          <a:effectLst/>
                        </a:rPr>
                        <a:t>99.44</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14</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PhUSE2020-1062</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ALT</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110</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IU/L</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4934</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1354.02</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10</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PhUSE2020-1021</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ALT</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136</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IU/L</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1638</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0051721"/>
                  </a:ext>
                </a:extLst>
              </a:tr>
              <a:tr h="782758">
                <a:tc>
                  <a:txBody>
                    <a:bodyPr/>
                    <a:lstStyle/>
                    <a:p>
                      <a:pPr fontAlgn="t"/>
                      <a:r>
                        <a:rPr lang="en-GB" sz="1300">
                          <a:effectLst/>
                        </a:rPr>
                        <a:t>99.44</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7</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PhUSE2020-1030</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ALT</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110</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IU/L</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2346</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1359.74</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9</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PhUSE2020-1001</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ALT</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136</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IU/L</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34</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3657137"/>
                  </a:ext>
                </a:extLst>
              </a:tr>
              <a:tr h="782758">
                <a:tc>
                  <a:txBody>
                    <a:bodyPr/>
                    <a:lstStyle/>
                    <a:p>
                      <a:pPr fontAlgn="t"/>
                      <a:r>
                        <a:rPr lang="en-GB" sz="1300">
                          <a:effectLst/>
                        </a:rPr>
                        <a:t>99.77</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16</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PhUSE2020-1029</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ALT</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110</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IU/L</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2302</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1414.75</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1</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PhUSE2020-1055</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ALT</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142</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IU/L</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4322</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0692561"/>
                  </a:ext>
                </a:extLst>
              </a:tr>
              <a:tr h="782758">
                <a:tc>
                  <a:txBody>
                    <a:bodyPr/>
                    <a:lstStyle/>
                    <a:p>
                      <a:pPr fontAlgn="t"/>
                      <a:r>
                        <a:rPr lang="en-GB" sz="1300">
                          <a:effectLst/>
                        </a:rPr>
                        <a:t>99.77</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19</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PhUSE2020-1019</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ALT</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110</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IU/L</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1514</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1415.70</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17</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PhUSE2020-1023</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ALT</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142</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IU/L</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1826</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4796961"/>
                  </a:ext>
                </a:extLst>
              </a:tr>
              <a:tr h="782758">
                <a:tc>
                  <a:txBody>
                    <a:bodyPr/>
                    <a:lstStyle/>
                    <a:p>
                      <a:pPr fontAlgn="t"/>
                      <a:r>
                        <a:rPr lang="en-GB" sz="1300">
                          <a:effectLst/>
                        </a:rPr>
                        <a:t>99.77</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1</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PhUSE2020-1015</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ALT</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110</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IU/L</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1122</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1554.37</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8</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PhUSE2020-1052</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ALT</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156</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a:effectLst/>
                        </a:rPr>
                        <a:t>IU/L</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t"/>
                      <a:r>
                        <a:rPr lang="en-GB" sz="1300" dirty="0">
                          <a:effectLst/>
                        </a:rPr>
                        <a:t>4110</a:t>
                      </a:r>
                    </a:p>
                  </a:txBody>
                  <a:tcPr marL="32654" marR="32654" marT="32654" marB="32654">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9400200"/>
                  </a:ext>
                </a:extLst>
              </a:tr>
            </a:tbl>
          </a:graphicData>
        </a:graphic>
      </p:graphicFrame>
    </p:spTree>
    <p:extLst>
      <p:ext uri="{BB962C8B-B14F-4D97-AF65-F5344CB8AC3E}">
        <p14:creationId xmlns:p14="http://schemas.microsoft.com/office/powerpoint/2010/main" val="2073648713"/>
      </p:ext>
    </p:extLst>
  </p:cSld>
  <p:clrMapOvr>
    <a:masterClrMapping/>
  </p:clrMapOvr>
</p:sld>
</file>

<file path=ppt/theme/theme1.xml><?xml version="1.0" encoding="utf-8"?>
<a:theme xmlns:a="http://schemas.openxmlformats.org/drawingml/2006/main" name="GE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M" id="{D259D60D-D946-41E4-8806-CB965DB3676F}" vid="{D317FB8C-D371-41F8-B1D1-9CD1D2D4A9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3D62BAEA24A3144A9DCF00C9FA846E1" ma:contentTypeVersion="9" ma:contentTypeDescription="Create a new document." ma:contentTypeScope="" ma:versionID="b691c6050e6f9b4d4c37bd3ce4881bb5">
  <xsd:schema xmlns:xsd="http://www.w3.org/2001/XMLSchema" xmlns:xs="http://www.w3.org/2001/XMLSchema" xmlns:p="http://schemas.microsoft.com/office/2006/metadata/properties" xmlns:ns2="af4e4d2e-16b8-4c49-ab6c-e33905a7ed60" targetNamespace="http://schemas.microsoft.com/office/2006/metadata/properties" ma:root="true" ma:fieldsID="8e9728c56ea17949e5b4497261cf5086" ns2:_="">
    <xsd:import namespace="af4e4d2e-16b8-4c49-ab6c-e33905a7ed6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4e4d2e-16b8-4c49-ab6c-e33905a7ed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249E0E-F761-490B-A1FE-F6E9110B58F4}">
  <ds:schemaRefs>
    <ds:schemaRef ds:uri="http://schemas.microsoft.com/sharepoint/v3/contenttype/forms"/>
  </ds:schemaRefs>
</ds:datastoreItem>
</file>

<file path=customXml/itemProps2.xml><?xml version="1.0" encoding="utf-8"?>
<ds:datastoreItem xmlns:ds="http://schemas.openxmlformats.org/officeDocument/2006/customXml" ds:itemID="{FC87C1A6-254C-4532-BD19-9488139B27F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CBEF606-ED69-4FEA-9017-A73FBF23D8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4e4d2e-16b8-4c49-ab6c-e33905a7ed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1934</TotalTime>
  <Words>1809</Words>
  <Application>Microsoft Office PowerPoint</Application>
  <PresentationFormat>Widescreen</PresentationFormat>
  <Paragraphs>467</Paragraphs>
  <Slides>17</Slides>
  <Notes>17</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AvenirNext</vt:lpstr>
      <vt:lpstr>Calibri</vt:lpstr>
      <vt:lpstr>Calibri Light</vt:lpstr>
      <vt:lpstr>Courier New</vt:lpstr>
      <vt:lpstr>Garamond</vt:lpstr>
      <vt:lpstr>GEM</vt:lpstr>
      <vt:lpstr>You can teach an old PROC new tricks</vt:lpstr>
      <vt:lpstr>PowerPoint Presentation</vt:lpstr>
      <vt:lpstr>Agenda</vt:lpstr>
      <vt:lpstr>The inspiration…</vt:lpstr>
      <vt:lpstr>PROC PLAN</vt:lpstr>
      <vt:lpstr>Syntax</vt:lpstr>
      <vt:lpstr>Example PLAN Output</vt:lpstr>
      <vt:lpstr>PROC UNIVARIATE</vt:lpstr>
      <vt:lpstr>Example Univariate Output</vt:lpstr>
      <vt:lpstr>Just Selecting ExtremeObs</vt:lpstr>
      <vt:lpstr>Options and Ideas</vt:lpstr>
      <vt:lpstr>Syntax</vt:lpstr>
      <vt:lpstr>Output Data</vt:lpstr>
      <vt:lpstr>Multilabel Formats</vt:lpstr>
      <vt:lpstr>Multilabel formats and Proc Report</vt:lpstr>
      <vt:lpstr>PROC REPORT Output</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can teach an old PROC new tricks</dc:title>
  <dc:creator>Paul Frost</dc:creator>
  <cp:lastModifiedBy>Paul Frost</cp:lastModifiedBy>
  <cp:revision>6</cp:revision>
  <dcterms:created xsi:type="dcterms:W3CDTF">2020-09-01T12:37:23Z</dcterms:created>
  <dcterms:modified xsi:type="dcterms:W3CDTF">2021-01-29T11:58:22Z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0x010100C3D62BAEA24A3144A9DCF00C9FA846E1</vt:lpwstr>
  </property>
</Properties>
</file>